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0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57.xml" ContentType="application/vnd.openxmlformats-officedocument.presentationml.tags+xml"/>
  <Override PartName="/ppt/tags/tag70.xml" ContentType="application/vnd.openxmlformats-officedocument.presentationml.tags+xml"/>
  <Override PartName="/ppt/tags/tag35.xml" ContentType="application/vnd.openxmlformats-officedocument.presentationml.tags+xml"/>
  <Override PartName="/ppt/tags/tag56.xml" ContentType="application/vnd.openxmlformats-officedocument.presentationml.tags+xml"/>
  <Override PartName="/ppt/tags/tag123.xml" ContentType="application/vnd.openxmlformats-officedocument.presentationml.tags+xml"/>
  <Override PartName="/ppt/tags/tag34.xml" ContentType="application/vnd.openxmlformats-officedocument.presentationml.tags+xml"/>
  <Override PartName="/ppt/tags/tag87.xml" ContentType="application/vnd.openxmlformats-officedocument.presentationml.tags+xml"/>
  <Override PartName="/ppt/tags/tag33.xml" ContentType="application/vnd.openxmlformats-officedocument.presentationml.tags+xml"/>
  <Override PartName="/ppt/tags/tag32.xml" ContentType="application/vnd.openxmlformats-officedocument.presentationml.tags+xml"/>
  <Override PartName="/ppt/tags/tag65.xml" ContentType="application/vnd.openxmlformats-officedocument.presentationml.tags+xml"/>
  <Override PartName="/ppt/tags/tag71.xml" ContentType="application/vnd.openxmlformats-officedocument.presentationml.tags+xml"/>
  <Override PartName="/ppt/tags/tag88.xml" ContentType="application/vnd.openxmlformats-officedocument.presentationml.tags+xml"/>
  <Override PartName="/ppt/tags/tag31.xml" ContentType="application/vnd.openxmlformats-officedocument.presentationml.tags+xml"/>
  <Override PartName="/ppt/tags/tag89.xml" ContentType="application/vnd.openxmlformats-officedocument.presentationml.tags+xml"/>
  <Override PartName="/ppt/tags/tag30.xml" ContentType="application/vnd.openxmlformats-officedocument.presentationml.tags+xml"/>
  <Override PartName="/ppt/tags/tag90.xml" ContentType="application/vnd.openxmlformats-officedocument.presentationml.tags+xml"/>
  <Override PartName="/ppt/tags/tag29.xml" ContentType="application/vnd.openxmlformats-officedocument.presentationml.tags+xml"/>
  <Override PartName="/ppt/tags/tag55.xml" ContentType="application/vnd.openxmlformats-officedocument.presentationml.tags+xml"/>
  <Override PartName="/ppt/tags/tag72.xml" ContentType="application/vnd.openxmlformats-officedocument.presentationml.tags+xml"/>
  <Override PartName="/ppt/tags/tag91.xml" ContentType="application/vnd.openxmlformats-officedocument.presentationml.tags+xml"/>
  <Override PartName="/ppt/tags/tag28.xml" ContentType="application/vnd.openxmlformats-officedocument.presentationml.tags+xml"/>
  <Override PartName="/ppt/tags/tag27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26.xml" ContentType="application/vnd.openxmlformats-officedocument.presentationml.tags+xml"/>
  <Override PartName="/ppt/tags/tag54.xml" ContentType="application/vnd.openxmlformats-officedocument.presentationml.tags+xml"/>
  <Override PartName="/ppt/tags/tag75.xml" ContentType="application/vnd.openxmlformats-officedocument.presentationml.tags+xml"/>
  <Override PartName="/ppt/tags/tag92.xml" ContentType="application/vnd.openxmlformats-officedocument.presentationml.tags+xml"/>
  <Override PartName="/ppt/tags/tag25.xml" ContentType="application/vnd.openxmlformats-officedocument.presentationml.tags+xml"/>
  <Override PartName="/ppt/tags/tag93.xml" ContentType="application/vnd.openxmlformats-officedocument.presentationml.tags+xml"/>
  <Override PartName="/ppt/tags/tag24.xml" ContentType="application/vnd.openxmlformats-officedocument.presentationml.tags+xml"/>
  <Override PartName="/ppt/tags/tag94.xml" ContentType="application/vnd.openxmlformats-officedocument.presentationml.tags+xml"/>
  <Override PartName="/ppt/tags/tag23.xml" ContentType="application/vnd.openxmlformats-officedocument.presentationml.tags+xml"/>
  <Override PartName="/ppt/tags/tag95.xml" ContentType="application/vnd.openxmlformats-officedocument.presentationml.tags+xml"/>
  <Override PartName="/ppt/tags/tag22.xml" ContentType="application/vnd.openxmlformats-officedocument.presentationml.tags+xml"/>
  <Override PartName="/ppt/tags/tag21.xml" ContentType="application/vnd.openxmlformats-officedocument.presentationml.tags+xml"/>
  <Override PartName="/ppt/tags/tag53.xml" ContentType="application/vnd.openxmlformats-officedocument.presentationml.tags+xml"/>
  <Override PartName="/ppt/tags/tag76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20.xml" ContentType="application/vnd.openxmlformats-officedocument.presentationml.tags+xml"/>
  <Override PartName="/ppt/tags/tag99.xml" ContentType="application/vnd.openxmlformats-officedocument.presentationml.tags+xml"/>
  <Override PartName="/ppt/tags/tag19.xml" ContentType="application/vnd.openxmlformats-officedocument.presentationml.tags+xml"/>
  <Override PartName="/ppt/tags/tag100.xml" ContentType="application/vnd.openxmlformats-officedocument.presentationml.tags+xml"/>
  <Override PartName="/ppt/tags/tag18.xml" ContentType="application/vnd.openxmlformats-officedocument.presentationml.tags+xml"/>
  <Override PartName="/ppt/tags/tag101.xml" ContentType="application/vnd.openxmlformats-officedocument.presentationml.tags+xml"/>
  <Override PartName="/ppt/tags/tag17.xml" ContentType="application/vnd.openxmlformats-officedocument.presentationml.tags+xml"/>
  <Override PartName="/ppt/tags/tag102.xml" ContentType="application/vnd.openxmlformats-officedocument.presentationml.tags+xml"/>
  <Override PartName="/ppt/tags/tag16.xml" ContentType="application/vnd.openxmlformats-officedocument.presentationml.tags+xml"/>
  <Override PartName="/ppt/tags/tag103.xml" ContentType="application/vnd.openxmlformats-officedocument.presentationml.tags+xml"/>
  <Override PartName="/ppt/tags/tag15.xml" ContentType="application/vnd.openxmlformats-officedocument.presentationml.tags+xml"/>
  <Override PartName="/ppt/tags/tag52.xml" ContentType="application/vnd.openxmlformats-officedocument.presentationml.tags+xml"/>
  <Override PartName="/ppt/tags/tag77.xml" ContentType="application/vnd.openxmlformats-officedocument.presentationml.tags+xml"/>
  <Override PartName="/ppt/tags/tag104.xml" ContentType="application/vnd.openxmlformats-officedocument.presentationml.tags+xml"/>
  <Override PartName="/ppt/tags/tag14.xml" ContentType="application/vnd.openxmlformats-officedocument.presentationml.tags+xml"/>
  <Override PartName="/ppt/tags/tag105.xml" ContentType="application/vnd.openxmlformats-officedocument.presentationml.tags+xml"/>
  <Override PartName="/ppt/tags/tag13.xml" ContentType="application/vnd.openxmlformats-officedocument.presentationml.tags+xml"/>
  <Override PartName="/ppt/tags/tag106.xml" ContentType="application/vnd.openxmlformats-officedocument.presentationml.tags+xml"/>
  <Override PartName="/ppt/tags/tag12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08.xml" ContentType="application/vnd.openxmlformats-officedocument.presentationml.tags+xml"/>
  <Override PartName="/ppt/tags/tag10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9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8.xml" ContentType="application/vnd.openxmlformats-officedocument.presentationml.tags+xml"/>
  <Override PartName="/ppt/tags/tag51.xml" ContentType="application/vnd.openxmlformats-officedocument.presentationml.tags+xml"/>
  <Override PartName="/ppt/tags/tag113.xml" ContentType="application/vnd.openxmlformats-officedocument.presentationml.tags+xml"/>
  <Override PartName="/ppt/tags/tag7.xml" ContentType="application/vnd.openxmlformats-officedocument.presentationml.tags+xml"/>
  <Override PartName="/ppt/tags/tag114.xml" ContentType="application/vnd.openxmlformats-officedocument.presentationml.tags+xml"/>
  <Override PartName="/ppt/tags/tag6.xml" ContentType="application/vnd.openxmlformats-officedocument.presentationml.tags+xml"/>
  <Override PartName="/ppt/tags/tag50.xml" ContentType="application/vnd.openxmlformats-officedocument.presentationml.tags+xml"/>
  <Override PartName="/ppt/tags/tag124.xml" ContentType="application/vnd.openxmlformats-officedocument.presentationml.tags+xml"/>
  <Override PartName="/ppt/tags/tag115.xml" ContentType="application/vnd.openxmlformats-officedocument.presentationml.tags+xml"/>
  <Override PartName="/ppt/tags/tag5.xml" ContentType="application/vnd.openxmlformats-officedocument.presentationml.tags+xml"/>
  <Override PartName="/ppt/tags/tag64.xml" ContentType="application/vnd.openxmlformats-officedocument.presentationml.tags+xml"/>
  <Override PartName="/ppt/tags/tag49.xml" ContentType="application/vnd.openxmlformats-officedocument.presentationml.tags+xml"/>
  <Override PartName="/ppt/tags/tag116.xml" ContentType="application/vnd.openxmlformats-officedocument.presentationml.tags+xml"/>
  <Override PartName="/ppt/tags/tag4.xml" ContentType="application/vnd.openxmlformats-officedocument.presentationml.tags+xml"/>
  <Override PartName="/ppt/tags/tag125.xml" ContentType="application/vnd.openxmlformats-officedocument.presentationml.tags+xml"/>
  <Override PartName="/ppt/tags/tag63.xml" ContentType="application/vnd.openxmlformats-officedocument.presentationml.tags+xml"/>
  <Override PartName="/ppt/tags/tag117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119.xml" ContentType="application/vnd.openxmlformats-officedocument.presentationml.tags+xml"/>
  <Override PartName="/ppt/tags/tag37.xml" ContentType="application/vnd.openxmlformats-officedocument.presentationml.tags+xml"/>
  <Override PartName="/ppt/tags/tag78.xml" ContentType="application/vnd.openxmlformats-officedocument.presentationml.tags+xml"/>
  <Override PartName="/ppt/tags/tag48.xml" ContentType="application/vnd.openxmlformats-officedocument.presentationml.tags+xml"/>
  <Override PartName="/ppt/tags/tag120.xml" ContentType="application/vnd.openxmlformats-officedocument.presentationml.tags+xml"/>
  <Override PartName="/ppt/tags/tag36.xml" ContentType="application/vnd.openxmlformats-officedocument.presentationml.tags+xml"/>
  <Override PartName="/ppt/tags/tag126.xml" ContentType="application/vnd.openxmlformats-officedocument.presentationml.tags+xml"/>
  <Override PartName="/ppt/tags/tag62.xml" ContentType="application/vnd.openxmlformats-officedocument.presentationml.tags+xml"/>
  <Override PartName="/ppt/tags/tag79.xml" ContentType="application/vnd.openxmlformats-officedocument.presentationml.tags+xml"/>
  <Override PartName="/ppt/tags/tag121.xml" ContentType="application/vnd.openxmlformats-officedocument.presentationml.tags+xml"/>
  <Override PartName="/ppt/tags/tag47.xml" ContentType="application/vnd.openxmlformats-officedocument.presentationml.tags+xml"/>
  <Override PartName="/ppt/tags/tag127.xml" ContentType="application/vnd.openxmlformats-officedocument.presentationml.tags+xml"/>
  <Override PartName="/ppt/tags/tag61.xml" ContentType="application/vnd.openxmlformats-officedocument.presentationml.tags+xml"/>
  <Override PartName="/ppt/tags/tag80.xml" ContentType="application/vnd.openxmlformats-officedocument.presentationml.tags+xml"/>
  <Override PartName="/ppt/tags/tag46.xml" ContentType="application/vnd.openxmlformats-officedocument.presentationml.tags+xml"/>
  <Override PartName="/ppt/tags/tag128.xml" ContentType="application/vnd.openxmlformats-officedocument.presentationml.tags+xml"/>
  <Override PartName="/ppt/tags/tag60.xml" ContentType="application/vnd.openxmlformats-officedocument.presentationml.tags+xml"/>
  <Override PartName="/ppt/tags/tag81.xml" ContentType="application/vnd.openxmlformats-officedocument.presentationml.tags+xml"/>
  <Override PartName="/ppt/tags/tag45.xml" ContentType="application/vnd.openxmlformats-officedocument.presentationml.tags+xml"/>
  <Override PartName="/ppt/tags/tag82.xml" ContentType="application/vnd.openxmlformats-officedocument.presentationml.tags+xml"/>
  <Override PartName="/ppt/tags/tag44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83.xml" ContentType="application/vnd.openxmlformats-officedocument.presentationml.tags+xml"/>
  <Override PartName="/ppt/tags/tag42.xml" ContentType="application/vnd.openxmlformats-officedocument.presentationml.tags+xml"/>
  <Override PartName="/ppt/tags/tag84.xml" ContentType="application/vnd.openxmlformats-officedocument.presentationml.tags+xml"/>
  <Override PartName="/ppt/tags/tag41.xml" ContentType="application/vnd.openxmlformats-officedocument.presentationml.tags+xml"/>
  <Override PartName="/ppt/tags/tag67.xml" ContentType="application/vnd.openxmlformats-officedocument.presentationml.tags+xml"/>
  <Override PartName="/ppt/tags/tag122.xml" ContentType="application/vnd.openxmlformats-officedocument.presentationml.tags+xml"/>
  <Override PartName="/ppt/tags/tag85.xml" ContentType="application/vnd.openxmlformats-officedocument.presentationml.tags+xml"/>
  <Override PartName="/ppt/tags/tag40.xml" ContentType="application/vnd.openxmlformats-officedocument.presentationml.tags+xml"/>
  <Override PartName="/ppt/tags/tag59.xml" ContentType="application/vnd.openxmlformats-officedocument.presentationml.tags+xml"/>
  <Override PartName="/ppt/tags/tag66.xml" ContentType="application/vnd.openxmlformats-officedocument.presentationml.tags+xml"/>
  <Override PartName="/ppt/tags/tag86.xml" ContentType="application/vnd.openxmlformats-officedocument.presentationml.tags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38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118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536" r:id="rId9"/>
    <p:sldId id="1238" r:id="rId10"/>
    <p:sldId id="1537" r:id="rId11"/>
    <p:sldId id="1538" r:id="rId12"/>
    <p:sldId id="1540" r:id="rId13"/>
    <p:sldId id="1541" r:id="rId14"/>
    <p:sldId id="1542" r:id="rId15"/>
    <p:sldId id="1543" r:id="rId16"/>
    <p:sldId id="1544" r:id="rId17"/>
    <p:sldId id="1545" r:id="rId18"/>
    <p:sldId id="1546" r:id="rId19"/>
    <p:sldId id="1626" r:id="rId20"/>
    <p:sldId id="1548" r:id="rId21"/>
    <p:sldId id="1550" r:id="rId22"/>
    <p:sldId id="1551" r:id="rId23"/>
    <p:sldId id="1552" r:id="rId24"/>
    <p:sldId id="1553" r:id="rId25"/>
    <p:sldId id="1554" r:id="rId26"/>
    <p:sldId id="1563" r:id="rId27"/>
    <p:sldId id="1556" r:id="rId28"/>
    <p:sldId id="1557" r:id="rId29"/>
    <p:sldId id="1558" r:id="rId30"/>
    <p:sldId id="1559" r:id="rId31"/>
    <p:sldId id="1560" r:id="rId32"/>
    <p:sldId id="1561" r:id="rId33"/>
    <p:sldId id="1562" r:id="rId34"/>
    <p:sldId id="1627" r:id="rId35"/>
    <p:sldId id="1564" r:id="rId36"/>
    <p:sldId id="1702" r:id="rId37"/>
    <p:sldId id="1565" r:id="rId38"/>
    <p:sldId id="1703" r:id="rId39"/>
    <p:sldId id="1566" r:id="rId40"/>
    <p:sldId id="1567" r:id="rId41"/>
    <p:sldId id="1568" r:id="rId42"/>
    <p:sldId id="1569" r:id="rId43"/>
    <p:sldId id="1628" r:id="rId44"/>
    <p:sldId id="1570" r:id="rId45"/>
    <p:sldId id="1571" r:id="rId46"/>
    <p:sldId id="1572" r:id="rId47"/>
    <p:sldId id="1573" r:id="rId48"/>
    <p:sldId id="1574" r:id="rId49"/>
    <p:sldId id="1629" r:id="rId50"/>
    <p:sldId id="1575" r:id="rId51"/>
    <p:sldId id="1576" r:id="rId52"/>
    <p:sldId id="1577" r:id="rId53"/>
    <p:sldId id="1578" r:id="rId54"/>
    <p:sldId id="1579" r:id="rId55"/>
    <p:sldId id="1580" r:id="rId56"/>
    <p:sldId id="1581" r:id="rId57"/>
    <p:sldId id="1582" r:id="rId58"/>
    <p:sldId id="1583" r:id="rId59"/>
    <p:sldId id="1630" r:id="rId60"/>
    <p:sldId id="1584" r:id="rId61"/>
    <p:sldId id="1591" r:id="rId62"/>
    <p:sldId id="1585" r:id="rId63"/>
    <p:sldId id="1631" r:id="rId64"/>
    <p:sldId id="1593" r:id="rId65"/>
    <p:sldId id="1592" r:id="rId66"/>
    <p:sldId id="1594" r:id="rId67"/>
    <p:sldId id="1596" r:id="rId68"/>
    <p:sldId id="1597" r:id="rId69"/>
    <p:sldId id="1598" r:id="rId70"/>
    <p:sldId id="1599" r:id="rId71"/>
    <p:sldId id="1600" r:id="rId72"/>
    <p:sldId id="1601" r:id="rId73"/>
    <p:sldId id="1603" r:id="rId74"/>
    <p:sldId id="1602" r:id="rId75"/>
    <p:sldId id="1604" r:id="rId76"/>
    <p:sldId id="1632" r:id="rId77"/>
    <p:sldId id="1605" r:id="rId78"/>
    <p:sldId id="1606" r:id="rId79"/>
    <p:sldId id="1607" r:id="rId80"/>
    <p:sldId id="1608" r:id="rId81"/>
    <p:sldId id="1609" r:id="rId82"/>
    <p:sldId id="1610" r:id="rId83"/>
    <p:sldId id="1611" r:id="rId84"/>
    <p:sldId id="1612" r:id="rId85"/>
    <p:sldId id="1613" r:id="rId86"/>
    <p:sldId id="1615" r:id="rId87"/>
    <p:sldId id="1614" r:id="rId88"/>
    <p:sldId id="1633" r:id="rId89"/>
    <p:sldId id="1616" r:id="rId90"/>
    <p:sldId id="1618" r:id="rId91"/>
    <p:sldId id="1619" r:id="rId92"/>
    <p:sldId id="1620" r:id="rId93"/>
    <p:sldId id="1637" r:id="rId94"/>
    <p:sldId id="1621" r:id="rId95"/>
    <p:sldId id="1634" r:id="rId96"/>
    <p:sldId id="1622" r:id="rId97"/>
    <p:sldId id="1638" r:id="rId98"/>
    <p:sldId id="1639" r:id="rId99"/>
    <p:sldId id="1640" r:id="rId100"/>
    <p:sldId id="1623" r:id="rId101"/>
    <p:sldId id="1635" r:id="rId102"/>
    <p:sldId id="1625" r:id="rId103"/>
    <p:sldId id="1636" r:id="rId104"/>
    <p:sldId id="1641" r:id="rId105"/>
    <p:sldId id="1644" r:id="rId106"/>
    <p:sldId id="1643" r:id="rId107"/>
    <p:sldId id="1645" r:id="rId108"/>
    <p:sldId id="1697" r:id="rId109"/>
    <p:sldId id="1646" r:id="rId110"/>
    <p:sldId id="1647" r:id="rId111"/>
    <p:sldId id="1648" r:id="rId112"/>
    <p:sldId id="1649" r:id="rId113"/>
    <p:sldId id="1650" r:id="rId114"/>
    <p:sldId id="1651" r:id="rId115"/>
    <p:sldId id="1652" r:id="rId116"/>
    <p:sldId id="1655" r:id="rId117"/>
    <p:sldId id="1661" r:id="rId118"/>
    <p:sldId id="1656" r:id="rId119"/>
    <p:sldId id="1658" r:id="rId120"/>
    <p:sldId id="1660" r:id="rId121"/>
    <p:sldId id="1659" r:id="rId122"/>
    <p:sldId id="1698" r:id="rId123"/>
    <p:sldId id="1662" r:id="rId124"/>
    <p:sldId id="1664" r:id="rId125"/>
    <p:sldId id="1665" r:id="rId126"/>
    <p:sldId id="1666" r:id="rId127"/>
    <p:sldId id="1667" r:id="rId128"/>
    <p:sldId id="1705" r:id="rId129"/>
    <p:sldId id="1671" r:id="rId130"/>
    <p:sldId id="1668" r:id="rId131"/>
    <p:sldId id="1669" r:id="rId132"/>
    <p:sldId id="1670" r:id="rId133"/>
    <p:sldId id="1672" r:id="rId134"/>
    <p:sldId id="1673" r:id="rId135"/>
    <p:sldId id="1674" r:id="rId136"/>
    <p:sldId id="1675" r:id="rId137"/>
    <p:sldId id="1676" r:id="rId138"/>
    <p:sldId id="1679" r:id="rId139"/>
    <p:sldId id="1678" r:id="rId140"/>
    <p:sldId id="1680" r:id="rId141"/>
    <p:sldId id="1681" r:id="rId142"/>
    <p:sldId id="1704" r:id="rId143"/>
    <p:sldId id="1682" r:id="rId144"/>
    <p:sldId id="1683" r:id="rId145"/>
    <p:sldId id="1685" r:id="rId146"/>
    <p:sldId id="1700" r:id="rId147"/>
    <p:sldId id="1699" r:id="rId148"/>
    <p:sldId id="1684" r:id="rId149"/>
    <p:sldId id="1686" r:id="rId150"/>
    <p:sldId id="1687" r:id="rId151"/>
    <p:sldId id="1688" r:id="rId152"/>
    <p:sldId id="1689" r:id="rId153"/>
    <p:sldId id="1690" r:id="rId154"/>
    <p:sldId id="1691" r:id="rId155"/>
    <p:sldId id="1701" r:id="rId156"/>
    <p:sldId id="1692" r:id="rId157"/>
    <p:sldId id="1693" r:id="rId158"/>
    <p:sldId id="1694" r:id="rId159"/>
    <p:sldId id="1695" r:id="rId160"/>
    <p:sldId id="1696" r:id="rId161"/>
    <p:sldId id="757" r:id="rId1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3" autoAdjust="0"/>
    <p:restoredTop sz="90877" autoAdjust="0"/>
  </p:normalViewPr>
  <p:slideViewPr>
    <p:cSldViewPr>
      <p:cViewPr varScale="1">
        <p:scale>
          <a:sx n="81" d="100"/>
          <a:sy n="81" d="100"/>
        </p:scale>
        <p:origin x="124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ustomXml" Target="../customXml/item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customXml" Target="../customXml/item2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47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13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24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924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74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50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56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44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57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68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41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380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3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61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79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6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26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96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48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51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53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695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746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26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1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70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90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72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39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38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326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3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758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946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82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3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633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77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19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5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37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788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045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782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769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45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33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4485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8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576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45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8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47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0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3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3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7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06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05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6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7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9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93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3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3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1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5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9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215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018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5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51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3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87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7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3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5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0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76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72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3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8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8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0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71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46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940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61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0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0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52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42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11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4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41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12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8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3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1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54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20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42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96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62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05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8.vsdx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9.vsdx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Visio_Drawing80.vsd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Visio_Drawing81.vsd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Visio_Drawing82.vsd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3.vsdx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Visio_Drawing84.vsd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Visio_Drawing85.vsd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Visio_Drawing86.vsd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7.vsdx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8.vsdx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9.vsdx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0.vsdx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Visio_Drawing91.vsd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2.vsdx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3.vsdx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4.vsdx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Visio_Drawing95.vsd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3.vsd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110.emf"/><Relationship Id="rId4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Visio_Drawing96.vsd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Visio_Drawing97.vsd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Visio_Drawing98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4.vsd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Visio_Drawing99.vsd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Visio_Drawing100.vsd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Visio_Drawing101.vsd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5.vsdx"/><Relationship Id="rId4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Visio_Drawing6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7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8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9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10.vsd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13.vsd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14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5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16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Visio_Drawing18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Visio_Drawing19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0.vsdx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Drawing21.vsd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Visio_Drawing22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Visio_Drawing2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Visio_Drawing24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Drawing25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Drawing2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Drawing27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Drawing28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Visio_Drawing29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Drawing30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Drawing31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2.vsdx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.vsdx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Visio_Drawing34.vsdx"/><Relationship Id="rId4" Type="http://schemas.openxmlformats.org/officeDocument/2006/relationships/image" Target="../media/image4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Visio_Drawing35.vsd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6.vsdx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Drawing37.vsdx"/><Relationship Id="rId4" Type="http://schemas.openxmlformats.org/officeDocument/2006/relationships/image" Target="../media/image5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8.vsdx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Visio_Drawing39.vsdx"/><Relationship Id="rId4" Type="http://schemas.openxmlformats.org/officeDocument/2006/relationships/image" Target="../media/image5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0.vsdx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Visio_Drawing41.vsdx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2.vsdx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3.vsdx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Visio_Drawing44.vsdx"/><Relationship Id="rId4" Type="http://schemas.openxmlformats.org/officeDocument/2006/relationships/image" Target="../media/image5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5.vsdx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6.vsdx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Visio_Drawing47.vsdx"/><Relationship Id="rId4" Type="http://schemas.openxmlformats.org/officeDocument/2006/relationships/image" Target="../media/image6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package" Target="../embeddings/Microsoft_Visio_Drawing49.vsdx"/><Relationship Id="rId5" Type="http://schemas.openxmlformats.org/officeDocument/2006/relationships/image" Target="../media/image63.emf"/><Relationship Id="rId4" Type="http://schemas.openxmlformats.org/officeDocument/2006/relationships/package" Target="../embeddings/Microsoft_Visio_Drawing48.vsd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66.emf"/><Relationship Id="rId5" Type="http://schemas.openxmlformats.org/officeDocument/2006/relationships/package" Target="../embeddings/Microsoft_Visio_Drawing50.vsdx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1.vsdx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2.vsdx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package" Target="../embeddings/Microsoft_Visio_Drawing53.vsdx"/><Relationship Id="rId4" Type="http://schemas.openxmlformats.org/officeDocument/2006/relationships/image" Target="../media/image6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4.vsdx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5.vsdx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package" Target="../embeddings/Microsoft_Visio_Drawing56.vsdx"/><Relationship Id="rId4" Type="http://schemas.openxmlformats.org/officeDocument/2006/relationships/image" Target="../media/image7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7.vsdx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8.vsdx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Visio_Drawing59.vsdx"/><Relationship Id="rId4" Type="http://schemas.openxmlformats.org/officeDocument/2006/relationships/image" Target="../media/image74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package" Target="../embeddings/Microsoft_Visio_Drawing61.vsdx"/><Relationship Id="rId5" Type="http://schemas.openxmlformats.org/officeDocument/2006/relationships/image" Target="../media/image76.emf"/><Relationship Id="rId4" Type="http://schemas.openxmlformats.org/officeDocument/2006/relationships/package" Target="../embeddings/Microsoft_Visio_Drawing60.vsd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package" Target="../embeddings/Microsoft_Visio_Drawing63.vsdx"/><Relationship Id="rId5" Type="http://schemas.openxmlformats.org/officeDocument/2006/relationships/image" Target="../media/image78.emf"/><Relationship Id="rId4" Type="http://schemas.openxmlformats.org/officeDocument/2006/relationships/package" Target="../embeddings/Microsoft_Visio_Drawing62.vsd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4.vsdx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package" Target="../embeddings/Microsoft_Visio_Drawing66.vsdx"/><Relationship Id="rId5" Type="http://schemas.openxmlformats.org/officeDocument/2006/relationships/image" Target="../media/image81.emf"/><Relationship Id="rId4" Type="http://schemas.openxmlformats.org/officeDocument/2006/relationships/package" Target="../embeddings/Microsoft_Visio_Drawing65.vsd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7.vsdx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8.vsdx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Visio_Drawing69.vsdx"/><Relationship Id="rId4" Type="http://schemas.openxmlformats.org/officeDocument/2006/relationships/image" Target="../media/image8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0.vsdx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package" Target="../embeddings/Microsoft_Visio_Drawing72.vsdx"/><Relationship Id="rId5" Type="http://schemas.openxmlformats.org/officeDocument/2006/relationships/image" Target="../media/image87.emf"/><Relationship Id="rId4" Type="http://schemas.openxmlformats.org/officeDocument/2006/relationships/package" Target="../embeddings/Microsoft_Visio_Drawing71.vsd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3.vsdx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package" Target="../embeddings/Microsoft_Visio_Drawing74.vsdx"/><Relationship Id="rId4" Type="http://schemas.openxmlformats.org/officeDocument/2006/relationships/image" Target="../media/image8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5.vsdx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package" Target="../embeddings/Microsoft_Visio_Drawing76.vsdx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Visio_Drawing77.vsd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7: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Microarchitecture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Datapath</a:t>
            </a:r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75E1A5-A68E-4CDD-BB8F-9E465B9F4B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45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RISC-V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c_multi</a:t>
            </a:r>
            <a:r>
              <a:rPr lang="en-US" sz="3200" dirty="0">
                <a:latin typeface="+mj-lt"/>
                <a:cs typeface="Arial" charset="0"/>
              </a:rPr>
              <a:t> = 375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)(4.12)(375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155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This is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(75 sec.)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75812-2D37-4A11-BC05-FE8D91975FD0}"/>
              </a:ext>
            </a:extLst>
          </p:cNvPr>
          <p:cNvSpPr/>
          <p:nvPr/>
        </p:nvSpPr>
        <p:spPr>
          <a:xfrm>
            <a:off x="304800" y="396240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5382F-1F6B-4809-89E0-187C99452FDF}"/>
              </a:ext>
            </a:extLst>
          </p:cNvPr>
          <p:cNvSpPr/>
          <p:nvPr/>
        </p:nvSpPr>
        <p:spPr>
          <a:xfrm>
            <a:off x="452651" y="5210033"/>
            <a:ext cx="822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0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6960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F3B4A4-E744-42FD-AA8F-521FC892FC5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5 stages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+mj-lt"/>
                <a:cs typeface="Arial" charset="0"/>
              </a:rPr>
              <a:t>Writeback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</a:t>
            </a:r>
            <a:r>
              <a:rPr lang="en-US" sz="3200" b="1" dirty="0">
                <a:latin typeface="+mj-lt"/>
                <a:cs typeface="Arial" charset="0"/>
              </a:rPr>
              <a:t>pipeline registers </a:t>
            </a:r>
            <a:r>
              <a:rPr lang="en-US" sz="3200" dirty="0">
                <a:latin typeface="+mj-lt"/>
                <a:cs typeface="Arial" charset="0"/>
              </a:rPr>
              <a:t>between stages</a:t>
            </a:r>
          </a:p>
        </p:txBody>
      </p:sp>
    </p:spTree>
    <p:extLst>
      <p:ext uri="{BB962C8B-B14F-4D97-AF65-F5344CB8AC3E}">
        <p14:creationId xmlns:p14="http://schemas.microsoft.com/office/powerpoint/2010/main" val="475572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77FFE7-7630-408E-834D-2A1CE184B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20213"/>
              </p:ext>
            </p:extLst>
          </p:nvPr>
        </p:nvGraphicFramePr>
        <p:xfrm>
          <a:off x="876701" y="934712"/>
          <a:ext cx="7390597" cy="498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878757" imgH="2617352" progId="Visio.Drawing.15">
                  <p:embed/>
                </p:oleObj>
              </mc:Choice>
              <mc:Fallback>
                <p:oleObj name="Visio" r:id="rId3" imgW="3878757" imgH="261735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701" y="934712"/>
                        <a:ext cx="7390597" cy="498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9923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5C38A7-AE03-4C4A-B41F-35E88FCC3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64629"/>
              </p:ext>
            </p:extLst>
          </p:nvPr>
        </p:nvGraphicFramePr>
        <p:xfrm>
          <a:off x="152400" y="1143000"/>
          <a:ext cx="875978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50141" imgH="2407794" progId="Visio.Drawing.15">
                  <p:embed/>
                </p:oleObj>
              </mc:Choice>
              <mc:Fallback>
                <p:oleObj name="Visio" r:id="rId3" imgW="5650141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143000"/>
                        <a:ext cx="8759788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930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CF051B-C178-48DC-8CCB-A3368FAD6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348828"/>
              </p:ext>
            </p:extLst>
          </p:nvPr>
        </p:nvGraphicFramePr>
        <p:xfrm>
          <a:off x="1985963" y="869894"/>
          <a:ext cx="6700837" cy="535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02603" imgH="5600794" progId="Visio.Drawing.15">
                  <p:embed/>
                </p:oleObj>
              </mc:Choice>
              <mc:Fallback>
                <p:oleObj name="Visio" r:id="rId4" imgW="7002603" imgH="5600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5963" y="869894"/>
                        <a:ext cx="6700837" cy="535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7636EB1D-EBAA-4BA4-939B-DE312335F3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3830320"/>
            <a:ext cx="1752600" cy="21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Signals in Pipelined Processor are appended with first letter of stage (i.e.,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latin typeface="+mj-lt"/>
                <a:cs typeface="Arial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47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0EC43E-2B34-40F9-B1FF-D5789D8FE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25077"/>
              </p:ext>
            </p:extLst>
          </p:nvPr>
        </p:nvGraphicFramePr>
        <p:xfrm>
          <a:off x="168304" y="1295400"/>
          <a:ext cx="8807392" cy="301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60923" imgH="2384887" progId="Visio.Drawing.15">
                  <p:embed/>
                </p:oleObj>
              </mc:Choice>
              <mc:Fallback>
                <p:oleObj name="Visio" r:id="rId4" imgW="6960923" imgH="238488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304" y="1295400"/>
                        <a:ext cx="8807392" cy="3016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45720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Rd</a:t>
            </a:r>
            <a:r>
              <a:rPr lang="en-US" sz="3000" i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must arrive at same time as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  <a:cs typeface="Arial" charset="0"/>
              </a:rPr>
              <a:t>Register file written on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falling edge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of </a:t>
            </a:r>
            <a:r>
              <a:rPr lang="en-US" sz="3000" i="1" dirty="0">
                <a:latin typeface="+mj-lt"/>
                <a:cs typeface="Arial" charset="0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3951238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with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5524500"/>
            <a:ext cx="8686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Same control unit </a:t>
            </a:r>
            <a:r>
              <a:rPr lang="en-US" sz="2400" dirty="0"/>
              <a:t>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Control signals travel with </a:t>
            </a:r>
            <a:r>
              <a:rPr lang="en-US" sz="2400" dirty="0"/>
              <a:t>the instruction (drop off when used)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C06FF4-B62A-4386-90FD-8EE65918B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07180"/>
              </p:ext>
            </p:extLst>
          </p:nvPr>
        </p:nvGraphicFramePr>
        <p:xfrm>
          <a:off x="121802" y="914400"/>
          <a:ext cx="8756841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57095" imgH="3691866" progId="Visio.Drawing.15">
                  <p:embed/>
                </p:oleObj>
              </mc:Choice>
              <mc:Fallback>
                <p:oleObj name="Visio" r:id="rId4" imgW="6957095" imgH="36918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802" y="914400"/>
                        <a:ext cx="8756841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81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0468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B76264-BCA6-430B-BCAD-C9B7C3C346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yet written back to register file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branch)</a:t>
            </a:r>
          </a:p>
        </p:txBody>
      </p:sp>
    </p:spTree>
    <p:extLst>
      <p:ext uri="{BB962C8B-B14F-4D97-AF65-F5344CB8AC3E}">
        <p14:creationId xmlns:p14="http://schemas.microsoft.com/office/powerpoint/2010/main" val="14264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Design </a:t>
            </a: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View example program executing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447F09-B405-4BEF-9F7E-573D5893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58829"/>
              </p:ext>
            </p:extLst>
          </p:nvPr>
        </p:nvGraphicFramePr>
        <p:xfrm>
          <a:off x="209748" y="2819400"/>
          <a:ext cx="8724504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68166" imgH="1219169" progId="Visio.Drawing.15">
                  <p:embed/>
                </p:oleObj>
              </mc:Choice>
              <mc:Fallback>
                <p:oleObj name="Visio" r:id="rId4" imgW="5368166" imgH="12191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48" y="2819400"/>
                        <a:ext cx="8724504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6A0063-AD17-4183-9F95-B6F2BD84CD51}"/>
              </a:ext>
            </a:extLst>
          </p:cNvPr>
          <p:cNvSpPr txBox="1"/>
          <p:nvPr/>
        </p:nvSpPr>
        <p:spPr>
          <a:xfrm>
            <a:off x="217263" y="24248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Example Program: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8C948F-27F7-47C0-B303-7EB09F6AC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10594"/>
              </p:ext>
            </p:extLst>
          </p:nvPr>
        </p:nvGraphicFramePr>
        <p:xfrm>
          <a:off x="390106" y="1447800"/>
          <a:ext cx="844703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106" y="1447800"/>
                        <a:ext cx="844703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006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</a:t>
            </a:r>
            <a:r>
              <a:rPr lang="en-US" dirty="0" err="1"/>
              <a:t>nops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7DE80-3B14-401F-A1C9-427762F534AD}"/>
              </a:ext>
            </a:extLst>
          </p:cNvPr>
          <p:cNvSpPr/>
          <p:nvPr/>
        </p:nvSpPr>
        <p:spPr>
          <a:xfrm>
            <a:off x="381000" y="1066800"/>
            <a:ext cx="6781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Insert </a:t>
            </a:r>
            <a:r>
              <a:rPr lang="en-US" sz="2600" dirty="0">
                <a:cs typeface="Arial" charset="0"/>
              </a:rPr>
              <a:t>enough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b="1" dirty="0" err="1">
                <a:solidFill>
                  <a:srgbClr val="0070C0"/>
                </a:solidFill>
                <a:cs typeface="Arial" charset="0"/>
              </a:rPr>
              <a:t>nops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dirty="0">
                <a:cs typeface="Arial" charset="0"/>
              </a:rPr>
              <a:t>for result to be ready</a:t>
            </a:r>
          </a:p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Or move independent useful instructions forward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299A06-3436-4072-9319-C738266AA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20039"/>
              </p:ext>
            </p:extLst>
          </p:nvPr>
        </p:nvGraphicFramePr>
        <p:xfrm>
          <a:off x="426308" y="2362200"/>
          <a:ext cx="8099135" cy="3475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2289" imgH="2407794" progId="Visio.Drawing.15">
                  <p:embed/>
                </p:oleObj>
              </mc:Choice>
              <mc:Fallback>
                <p:oleObj name="Visio" r:id="rId4" imgW="5612289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308" y="2362200"/>
                        <a:ext cx="8099135" cy="3475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6383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32128"/>
              </p:ext>
            </p:extLst>
          </p:nvPr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Data is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available on internal busses </a:t>
            </a:r>
            <a:r>
              <a:rPr lang="en-US" sz="2600" dirty="0">
                <a:cs typeface="Arial" charset="0"/>
              </a:rPr>
              <a:t>before it is written back to the register file (RF).</a:t>
            </a:r>
          </a:p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Forward data </a:t>
            </a:r>
            <a:r>
              <a:rPr lang="en-US" sz="2600" dirty="0">
                <a:cs typeface="Arial" charset="0"/>
              </a:rPr>
              <a:t>from internal busses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to Execute stage</a:t>
            </a:r>
            <a:r>
              <a:rPr lang="en-US" sz="2600" dirty="0"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063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0F70C3-618C-41DA-8D60-8A6339712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Check if source register </a:t>
            </a:r>
            <a:r>
              <a:rPr lang="en-US" sz="2600" b="1" dirty="0">
                <a:solidFill>
                  <a:srgbClr val="0070C0"/>
                </a:solidFill>
              </a:rPr>
              <a:t>in Execute stage </a:t>
            </a:r>
            <a:r>
              <a:rPr lang="en-US" sz="2600" b="1" dirty="0">
                <a:solidFill>
                  <a:srgbClr val="FF0000"/>
                </a:solidFill>
              </a:rPr>
              <a:t>matches</a:t>
            </a:r>
            <a:r>
              <a:rPr lang="en-US" sz="2600" dirty="0"/>
              <a:t> destination register of instruction </a:t>
            </a:r>
            <a:r>
              <a:rPr lang="en-US" sz="2600" b="1" dirty="0">
                <a:solidFill>
                  <a:srgbClr val="0070C0"/>
                </a:solidFill>
              </a:rPr>
              <a:t>in Memory or Writeback stage</a:t>
            </a:r>
            <a:r>
              <a:rPr lang="en-US" sz="2600" dirty="0"/>
              <a:t>.</a:t>
            </a:r>
            <a:r>
              <a:rPr lang="en-US" sz="2600" b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so, forward result.</a:t>
            </a:r>
          </a:p>
        </p:txBody>
      </p:sp>
    </p:spTree>
    <p:extLst>
      <p:ext uri="{BB962C8B-B14F-4D97-AF65-F5344CB8AC3E}">
        <p14:creationId xmlns:p14="http://schemas.microsoft.com/office/powerpoint/2010/main" val="35394948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Forwarding: Hazard Unit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E97A-8330-4DDC-A53E-554A83867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74216"/>
              </p:ext>
            </p:extLst>
          </p:nvPr>
        </p:nvGraphicFramePr>
        <p:xfrm>
          <a:off x="269380" y="910934"/>
          <a:ext cx="8493620" cy="541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380" y="910934"/>
                        <a:ext cx="8493620" cy="5413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218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 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646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3478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 due to </a:t>
            </a:r>
            <a:r>
              <a:rPr lang="en-US" sz="44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Dependency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AF729F5-16A6-477C-BEC6-EE8775288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71676"/>
              </p:ext>
            </p:extLst>
          </p:nvPr>
        </p:nvGraphicFramePr>
        <p:xfrm>
          <a:off x="76201" y="1143000"/>
          <a:ext cx="8447036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1" y="1143000"/>
                        <a:ext cx="8447036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4990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Stalling to solve </a:t>
            </a:r>
            <a:r>
              <a:rPr lang="en-US" sz="43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Data Dependency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DB42B9E-8456-4CC5-B169-A4CF3C542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31819"/>
              </p:ext>
            </p:extLst>
          </p:nvPr>
        </p:nvGraphicFramePr>
        <p:xfrm>
          <a:off x="76200" y="1143000"/>
          <a:ext cx="88414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24468" imgH="1722277" progId="Visio.Drawing.15">
                  <p:embed/>
                </p:oleObj>
              </mc:Choice>
              <mc:Fallback>
                <p:oleObj name="Visio" r:id="rId3" imgW="5124468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143000"/>
                        <a:ext cx="88414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Datapath: </a:t>
            </a:r>
            <a:r>
              <a:rPr lang="en-US" dirty="0"/>
              <a:t>start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Example:  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x6, -4(x9)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(rs1)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BD94B-0560-421B-92E4-51B765D8D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78124"/>
              </p:ext>
            </p:extLst>
          </p:nvPr>
        </p:nvGraphicFramePr>
        <p:xfrm>
          <a:off x="838199" y="3048000"/>
          <a:ext cx="746580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3269" imgH="540327" progId="Visio.Drawing.11">
                  <p:embed/>
                </p:oleObj>
              </mc:Choice>
              <mc:Fallback>
                <p:oleObj name="Visio" r:id="rId4" imgW="2203269" imgH="540327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9" y="3048000"/>
                        <a:ext cx="746580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either </a:t>
            </a:r>
            <a:r>
              <a:rPr lang="en-US" sz="2800" b="1" dirty="0">
                <a:solidFill>
                  <a:srgbClr val="0070C0"/>
                </a:solidFill>
              </a:rPr>
              <a:t>source register in the Decode stage </a:t>
            </a:r>
            <a:r>
              <a:rPr lang="en-US" sz="2800" dirty="0"/>
              <a:t>the same as the </a:t>
            </a:r>
            <a:r>
              <a:rPr lang="en-US" sz="2800" b="1" dirty="0">
                <a:solidFill>
                  <a:srgbClr val="0070C0"/>
                </a:solidFill>
              </a:rPr>
              <a:t>destination register in the Execute stage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</a:t>
            </a:r>
            <a:r>
              <a:rPr lang="en-US" sz="2800" b="1" dirty="0"/>
              <a:t>AND</a:t>
            </a:r>
          </a:p>
          <a:p>
            <a:r>
              <a:rPr lang="en-US" sz="2800" dirty="0"/>
              <a:t>Is the instruction in the </a:t>
            </a:r>
            <a:r>
              <a:rPr lang="en-US" sz="2800" b="1" dirty="0">
                <a:solidFill>
                  <a:srgbClr val="FF0000"/>
                </a:solidFill>
              </a:rPr>
              <a:t>Execute stage a </a:t>
            </a:r>
            <a:r>
              <a:rPr lang="en-US" sz="2800" b="1" dirty="0" err="1">
                <a:solidFill>
                  <a:srgbClr val="FF0000"/>
                </a:solidFill>
                <a:latin typeface="Courier" pitchFamily="49" charset="0"/>
              </a:rPr>
              <a:t>lw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lwStall</a:t>
            </a:r>
            <a:r>
              <a:rPr lang="en-US" sz="2400" dirty="0"/>
              <a:t> = </a:t>
            </a:r>
            <a:r>
              <a:rPr lang="en-US" sz="2400" b="1" dirty="0">
                <a:solidFill>
                  <a:schemeClr val="accent1"/>
                </a:solidFill>
              </a:rPr>
              <a:t>((</a:t>
            </a:r>
            <a:r>
              <a:rPr lang="en-US" sz="2400" b="1" i="1" dirty="0">
                <a:solidFill>
                  <a:schemeClr val="accent1"/>
                </a:solidFill>
              </a:rPr>
              <a:t>Rs1D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 OR (</a:t>
            </a:r>
            <a:r>
              <a:rPr lang="en-US" sz="2400" b="1" i="1" dirty="0">
                <a:solidFill>
                  <a:schemeClr val="accent1"/>
                </a:solidFill>
              </a:rPr>
              <a:t>Rs2D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))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ResultSrcE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b="1" i="1" dirty="0" err="1"/>
              <a:t>FlushE</a:t>
            </a:r>
            <a:r>
              <a:rPr lang="en-US" sz="2400" dirty="0"/>
              <a:t> = </a:t>
            </a:r>
            <a:r>
              <a:rPr lang="en-US" sz="2400" b="1" i="1" dirty="0" err="1"/>
              <a:t>lwStall</a:t>
            </a: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(Stall the Fetch and Decode stages, and flush the Execute stage.)</a:t>
            </a:r>
          </a:p>
        </p:txBody>
      </p:sp>
    </p:spTree>
    <p:extLst>
      <p:ext uri="{BB962C8B-B14F-4D97-AF65-F5344CB8AC3E}">
        <p14:creationId xmlns:p14="http://schemas.microsoft.com/office/powerpoint/2010/main" val="248054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3D3C71-FE9C-4CE3-9EE8-8E9AF7A92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79064"/>
              </p:ext>
            </p:extLst>
          </p:nvPr>
        </p:nvGraphicFramePr>
        <p:xfrm>
          <a:off x="228600" y="807101"/>
          <a:ext cx="8610600" cy="548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07101"/>
                        <a:ext cx="8610600" cy="5488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060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Control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4773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dirty="0"/>
              <a:t>Branch </a:t>
            </a:r>
            <a:r>
              <a:rPr lang="en-US" b="1" dirty="0"/>
              <a:t>not determined until the Execute stage </a:t>
            </a:r>
            <a:r>
              <a:rPr lang="en-US" dirty="0"/>
              <a:t>of pipeline</a:t>
            </a:r>
          </a:p>
          <a:p>
            <a:pPr lvl="1"/>
            <a:r>
              <a:rPr lang="en-US" b="1" dirty="0"/>
              <a:t>Instructions</a:t>
            </a:r>
            <a:r>
              <a:rPr lang="en-US" dirty="0"/>
              <a:t> after branch </a:t>
            </a:r>
            <a:r>
              <a:rPr lang="en-US" b="1" dirty="0"/>
              <a:t>fetched</a:t>
            </a:r>
            <a:r>
              <a:rPr lang="en-US" dirty="0"/>
              <a:t> before branch occurs</a:t>
            </a:r>
          </a:p>
          <a:p>
            <a:pPr lvl="1"/>
            <a:r>
              <a:rPr lang="en-US" dirty="0"/>
              <a:t>These </a:t>
            </a:r>
            <a:r>
              <a:rPr lang="en-US" b="1" dirty="0"/>
              <a:t>2 instructions must be flushed </a:t>
            </a:r>
            <a:r>
              <a:rPr lang="en-US" dirty="0"/>
              <a:t>if branch happens</a:t>
            </a:r>
          </a:p>
        </p:txBody>
      </p:sp>
    </p:spTree>
    <p:extLst>
      <p:ext uri="{BB962C8B-B14F-4D97-AF65-F5344CB8AC3E}">
        <p14:creationId xmlns:p14="http://schemas.microsoft.com/office/powerpoint/2010/main" val="27599620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6FF2A0-15B5-40EB-A825-BCCC212AE54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4572000"/>
            <a:ext cx="8686801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Branch misprediction penalty:</a:t>
            </a:r>
          </a:p>
          <a:p>
            <a:pPr marL="0" indent="0">
              <a:buNone/>
            </a:pPr>
            <a:r>
              <a:rPr lang="en-US" sz="2600" dirty="0"/>
              <a:t>The number of instructions flushed when a branch is taken (in this case, 2 instructions)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1BA1A1B-9836-43EC-9273-825319CE1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426" y="1245201"/>
          <a:ext cx="8534412" cy="294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37059" imgH="2141393" progId="Visio.Drawing.15">
                  <p:embed/>
                </p:oleObj>
              </mc:Choice>
              <mc:Fallback>
                <p:oleObj name="Visio" r:id="rId4" imgW="6237059" imgH="2141393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1BA1A1B-9836-43EC-9273-825319CE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426" y="1245201"/>
                        <a:ext cx="8534412" cy="2945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88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branch is taken in execute stage, need to flush the instructions in the Fetch and Decode stages</a:t>
            </a:r>
          </a:p>
          <a:p>
            <a:pPr lvl="1"/>
            <a:r>
              <a:rPr lang="en-US" dirty="0"/>
              <a:t>Do this by clearing Decode and Execute Pipeline registers using </a:t>
            </a:r>
            <a:r>
              <a:rPr lang="en-US" i="1" dirty="0" err="1"/>
              <a:t>FlushD</a:t>
            </a:r>
            <a:r>
              <a:rPr lang="en-US" dirty="0"/>
              <a:t> and </a:t>
            </a:r>
            <a:r>
              <a:rPr lang="en-US" i="1" dirty="0" err="1"/>
              <a:t>FlushE</a:t>
            </a:r>
            <a:endParaRPr lang="en-US" i="1" dirty="0"/>
          </a:p>
          <a:p>
            <a:r>
              <a:rPr lang="en-US" b="1" dirty="0">
                <a:solidFill>
                  <a:srgbClr val="0070C0"/>
                </a:solidFill>
              </a:rPr>
              <a:t>Equations:</a:t>
            </a:r>
          </a:p>
          <a:p>
            <a:pPr marL="0" indent="0">
              <a:buFont typeface="Arial" pitchFamily="34" charset="0"/>
              <a:buNone/>
            </a:pPr>
            <a:r>
              <a:rPr lang="en-US" i="1" dirty="0"/>
              <a:t>	</a:t>
            </a:r>
            <a:r>
              <a:rPr lang="en-US" sz="2800" i="1" dirty="0" err="1"/>
              <a:t>FlushD</a:t>
            </a:r>
            <a:r>
              <a:rPr lang="en-US" sz="2800" i="1" dirty="0"/>
              <a:t> = </a:t>
            </a:r>
            <a:r>
              <a:rPr lang="en-US" sz="2800" i="1" dirty="0" err="1"/>
              <a:t>PCSrcE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FlushE</a:t>
            </a:r>
            <a:r>
              <a:rPr lang="en-US" sz="2800" dirty="0"/>
              <a:t>  = </a:t>
            </a:r>
            <a:r>
              <a:rPr lang="en-US" sz="2800" i="1" dirty="0" err="1"/>
              <a:t>lwStall</a:t>
            </a:r>
            <a:r>
              <a:rPr lang="en-US" sz="2800" i="1" dirty="0"/>
              <a:t> </a:t>
            </a:r>
            <a:r>
              <a:rPr lang="en-US" sz="2800" dirty="0"/>
              <a:t>OR</a:t>
            </a:r>
            <a:r>
              <a:rPr lang="en-US" sz="2800" i="1" dirty="0"/>
              <a:t> </a:t>
            </a:r>
            <a:r>
              <a:rPr lang="en-US" sz="2800" i="1" dirty="0" err="1"/>
              <a:t>PCSrcE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8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3B907A-434D-43DF-92A3-E40CA2926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64132"/>
              </p:ext>
            </p:extLst>
          </p:nvPr>
        </p:nvGraphicFramePr>
        <p:xfrm>
          <a:off x="228600" y="884942"/>
          <a:ext cx="8534400" cy="543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84942"/>
                        <a:ext cx="8534400" cy="5439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184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RISC-V Pipelined Processor with Hazard Unit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E669A6-FAB5-4C17-A82D-E3ABBEBDA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10650"/>
              </p:ext>
            </p:extLst>
          </p:nvPr>
        </p:nvGraphicFramePr>
        <p:xfrm>
          <a:off x="228600" y="933511"/>
          <a:ext cx="8458200" cy="539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933511"/>
                        <a:ext cx="8458200" cy="5391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413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Summary of Hazard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/>
              <a:t>Data hazard logic (shown for </a:t>
            </a:r>
            <a:r>
              <a:rPr lang="en-US" sz="3000" b="1" dirty="0" err="1"/>
              <a:t>SrcA</a:t>
            </a:r>
            <a:r>
              <a:rPr lang="en-US" sz="3000" b="1" dirty="0"/>
              <a:t> of ALU):</a:t>
            </a:r>
          </a:p>
          <a:p>
            <a:pPr marL="0" indent="0">
              <a:buNone/>
            </a:pPr>
            <a:r>
              <a:rPr lang="en-US" sz="2400" dirty="0"/>
              <a:t>if         </a:t>
            </a:r>
            <a:r>
              <a:rPr lang="en-US" sz="2400" dirty="0">
                <a:solidFill>
                  <a:srgbClr val="0070C0"/>
                </a:solidFill>
              </a:rPr>
              <a:t>((</a:t>
            </a:r>
            <a:r>
              <a:rPr lang="en-US" sz="2400" i="1" dirty="0">
                <a:solidFill>
                  <a:srgbClr val="0070C0"/>
                </a:solidFill>
              </a:rPr>
              <a:t>Rs1E</a:t>
            </a:r>
            <a:r>
              <a:rPr lang="en-US" sz="2400" dirty="0">
                <a:solidFill>
                  <a:srgbClr val="0070C0"/>
                </a:solidFill>
              </a:rPr>
              <a:t> == </a:t>
            </a:r>
            <a:r>
              <a:rPr lang="en-US" sz="2400" i="1" dirty="0" err="1">
                <a:solidFill>
                  <a:srgbClr val="0070C0"/>
                </a:solidFill>
              </a:rPr>
              <a:t>RdM</a:t>
            </a:r>
            <a:r>
              <a:rPr lang="en-US" sz="2400" dirty="0">
                <a:solidFill>
                  <a:srgbClr val="0070C0"/>
                </a:solidFill>
              </a:rPr>
              <a:t>) AND </a:t>
            </a:r>
            <a:r>
              <a:rPr lang="en-US" sz="2400" i="1" dirty="0" err="1">
                <a:solidFill>
                  <a:srgbClr val="0070C0"/>
                </a:solidFill>
              </a:rPr>
              <a:t>RegWriteM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70C0"/>
                </a:solidFill>
              </a:rPr>
              <a:t>// Case 1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b="1" i="1" dirty="0" err="1"/>
              <a:t>ForwardAE</a:t>
            </a:r>
            <a:r>
              <a:rPr lang="en-US" sz="2400" dirty="0"/>
              <a:t> = 10</a:t>
            </a:r>
          </a:p>
          <a:p>
            <a:pPr marL="0" indent="0">
              <a:buNone/>
            </a:pPr>
            <a:r>
              <a:rPr lang="en-US" sz="2400" dirty="0"/>
              <a:t>else if </a:t>
            </a:r>
            <a:r>
              <a:rPr lang="en-US" sz="2400" dirty="0">
                <a:solidFill>
                  <a:srgbClr val="00B050"/>
                </a:solidFill>
              </a:rPr>
              <a:t>((</a:t>
            </a:r>
            <a:r>
              <a:rPr lang="en-US" sz="2400" i="1" dirty="0">
                <a:solidFill>
                  <a:srgbClr val="00B050"/>
                </a:solidFill>
              </a:rPr>
              <a:t>Rs1E</a:t>
            </a:r>
            <a:r>
              <a:rPr lang="en-US" sz="2400" dirty="0">
                <a:solidFill>
                  <a:srgbClr val="00B050"/>
                </a:solidFill>
              </a:rPr>
              <a:t> == </a:t>
            </a:r>
            <a:r>
              <a:rPr lang="en-US" sz="2400" i="1" dirty="0" err="1">
                <a:solidFill>
                  <a:srgbClr val="00B050"/>
                </a:solidFill>
              </a:rPr>
              <a:t>RdW</a:t>
            </a:r>
            <a:r>
              <a:rPr lang="en-US" sz="2400" dirty="0">
                <a:solidFill>
                  <a:srgbClr val="00B050"/>
                </a:solidFill>
              </a:rPr>
              <a:t>) AND </a:t>
            </a:r>
            <a:r>
              <a:rPr lang="en-US" sz="2400" i="1" dirty="0" err="1">
                <a:solidFill>
                  <a:srgbClr val="00B050"/>
                </a:solidFill>
              </a:rPr>
              <a:t>RegWriteW</a:t>
            </a:r>
            <a:r>
              <a:rPr lang="en-US" sz="2400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B050"/>
                </a:solidFill>
              </a:rPr>
              <a:t>// Case 2</a:t>
            </a:r>
          </a:p>
          <a:p>
            <a:pPr marL="0" indent="0">
              <a:buNone/>
            </a:pPr>
            <a:r>
              <a:rPr lang="en-US" sz="2400" dirty="0"/>
              <a:t>     		</a:t>
            </a:r>
            <a:r>
              <a:rPr lang="en-US" sz="2400" b="1" i="1" dirty="0" err="1"/>
              <a:t>ForwardAE</a:t>
            </a:r>
            <a:r>
              <a:rPr lang="en-US" sz="2400" dirty="0"/>
              <a:t> = 01</a:t>
            </a:r>
          </a:p>
          <a:p>
            <a:pPr marL="0" indent="0">
              <a:buNone/>
            </a:pPr>
            <a:r>
              <a:rPr lang="en-US" sz="2400" dirty="0"/>
              <a:t>else 		</a:t>
            </a:r>
            <a:r>
              <a:rPr lang="en-US" sz="2400" b="1" i="1" dirty="0" err="1"/>
              <a:t>ForwardAE</a:t>
            </a:r>
            <a:r>
              <a:rPr lang="en-US" sz="2400" dirty="0"/>
              <a:t> = 00                                                </a:t>
            </a:r>
            <a:r>
              <a:rPr lang="en-US" sz="2400" dirty="0">
                <a:solidFill>
                  <a:srgbClr val="7030A0"/>
                </a:solidFill>
              </a:rPr>
              <a:t>// Case 3</a:t>
            </a:r>
          </a:p>
          <a:p>
            <a:pPr marL="0" indent="0">
              <a:buNone/>
            </a:pPr>
            <a:endParaRPr lang="en-US" sz="1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Load word stall logic:</a:t>
            </a:r>
            <a:endParaRPr lang="en-US" sz="22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 dirty="0" err="1"/>
              <a:t>lwStall</a:t>
            </a:r>
            <a:r>
              <a:rPr lang="en-US" sz="2400" dirty="0"/>
              <a:t> = </a:t>
            </a:r>
            <a:r>
              <a:rPr lang="en-US" sz="2400" dirty="0">
                <a:solidFill>
                  <a:schemeClr val="accent1"/>
                </a:solidFill>
              </a:rPr>
              <a:t>((</a:t>
            </a:r>
            <a:r>
              <a:rPr lang="en-US" sz="2400" i="1" dirty="0">
                <a:solidFill>
                  <a:schemeClr val="accent1"/>
                </a:solidFill>
              </a:rPr>
              <a:t>Rs1D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 OR (</a:t>
            </a:r>
            <a:r>
              <a:rPr lang="en-US" sz="2400" i="1" dirty="0">
                <a:solidFill>
                  <a:schemeClr val="accent1"/>
                </a:solidFill>
              </a:rPr>
              <a:t>Rs2D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)) </a:t>
            </a:r>
            <a:r>
              <a:rPr lang="en-US" sz="2400" dirty="0"/>
              <a:t>AND </a:t>
            </a:r>
            <a:r>
              <a:rPr lang="en-US" sz="2400" i="1" dirty="0">
                <a:solidFill>
                  <a:srgbClr val="FF0000"/>
                </a:solidFill>
              </a:rPr>
              <a:t>ResultSrcE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i="1" dirty="0" err="1"/>
              <a:t>lwStall</a:t>
            </a:r>
            <a:endParaRPr lang="en-US" sz="2400" i="1" dirty="0"/>
          </a:p>
          <a:p>
            <a:pPr marL="0" indent="0">
              <a:buNone/>
            </a:pPr>
            <a:endParaRPr lang="en-US" sz="105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Control hazard flush:</a:t>
            </a:r>
            <a:endParaRPr lang="en-US" sz="30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FlushD</a:t>
            </a:r>
            <a:r>
              <a:rPr lang="en-US" sz="2400" i="1" dirty="0"/>
              <a:t> = </a:t>
            </a:r>
            <a:r>
              <a:rPr lang="en-US" sz="2400" i="1" dirty="0" err="1"/>
              <a:t>PCSrcE</a:t>
            </a:r>
            <a:endParaRPr lang="en-US" sz="24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FlushE</a:t>
            </a:r>
            <a:r>
              <a:rPr lang="en-US" sz="2400" dirty="0"/>
              <a:t>  = </a:t>
            </a:r>
            <a:r>
              <a:rPr lang="en-US" sz="2400" i="1" dirty="0" err="1"/>
              <a:t>lwStall</a:t>
            </a:r>
            <a:r>
              <a:rPr lang="en-US" sz="2400" i="1" dirty="0"/>
              <a:t> </a:t>
            </a:r>
            <a:r>
              <a:rPr lang="en-US" sz="2400" dirty="0"/>
              <a:t>OR</a:t>
            </a:r>
            <a:r>
              <a:rPr lang="en-US" sz="2400" i="1" dirty="0"/>
              <a:t> </a:t>
            </a:r>
            <a:r>
              <a:rPr lang="en-US" sz="2400" i="1" dirty="0" err="1"/>
              <a:t>PCSrcE</a:t>
            </a:r>
            <a:endParaRPr lang="en-US" sz="2400" i="1" dirty="0"/>
          </a:p>
          <a:p>
            <a:pPr marL="0" indent="0">
              <a:buNone/>
            </a:pPr>
            <a:endParaRPr lang="en-US" sz="2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4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 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197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fetch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Fetch instruction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A63148-A08D-4AA2-973F-5AD3A7F75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08240"/>
              </p:ext>
            </p:extLst>
          </p:nvPr>
        </p:nvGraphicFramePr>
        <p:xfrm>
          <a:off x="76200" y="2468849"/>
          <a:ext cx="9067800" cy="263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5832F5-A9F9-4F51-8941-848AF67F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2468849"/>
                        <a:ext cx="9067800" cy="263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E3CA08-5E5E-489D-A7C6-7F2FE7B0C4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 </a:t>
            </a:r>
            <a:r>
              <a:rPr lang="en-US" sz="2400" dirty="0">
                <a:latin typeface="+mj-lt"/>
                <a:cs typeface="Arial" charset="0"/>
              </a:rPr>
              <a:t>(Ideally it’s 1, but…)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Load CPI = 1 when not stalling, 2 when stalling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+mj-lt"/>
                <a:cs typeface="Arial" charset="0"/>
              </a:rPr>
              <a:t>So, </a:t>
            </a:r>
            <a:r>
              <a:rPr lang="en-US" b="1" dirty="0" err="1">
                <a:latin typeface="+mj-lt"/>
                <a:cs typeface="Arial" charset="0"/>
              </a:rPr>
              <a:t>CPI</a:t>
            </a:r>
            <a:r>
              <a:rPr lang="en-US" b="1" baseline="-25000" dirty="0" err="1">
                <a:latin typeface="+mj-lt"/>
                <a:cs typeface="Arial" charset="0"/>
              </a:rPr>
              <a:t>lw</a:t>
            </a:r>
            <a:r>
              <a:rPr lang="en-US" dirty="0">
                <a:latin typeface="+mj-lt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>
                <a:latin typeface="+mj-lt"/>
                <a:cs typeface="Arial" charset="0"/>
              </a:rPr>
              <a:t>Branch CPI = 1 when not stalling, 3 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+mj-lt"/>
                <a:cs typeface="Arial" charset="0"/>
              </a:rPr>
              <a:t>	So, </a:t>
            </a:r>
            <a:r>
              <a:rPr lang="en-US" sz="1800" b="1" dirty="0" err="1">
                <a:latin typeface="+mj-lt"/>
                <a:cs typeface="Arial" charset="0"/>
              </a:rPr>
              <a:t>CPI</a:t>
            </a:r>
            <a:r>
              <a:rPr lang="en-US" sz="1800" b="1" baseline="-25000" dirty="0" err="1">
                <a:latin typeface="+mj-lt"/>
                <a:cs typeface="Arial" charset="0"/>
              </a:rPr>
              <a:t>beq</a:t>
            </a:r>
            <a:r>
              <a:rPr lang="en-US" sz="1800" dirty="0">
                <a:latin typeface="+mj-lt"/>
                <a:cs typeface="Arial" charset="0"/>
              </a:rPr>
              <a:t> = 1(0.5) + 3(0.5) = 2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cs typeface="Arial" charset="0"/>
              </a:rPr>
              <a:t>Average CPI = </a:t>
            </a:r>
            <a:r>
              <a:rPr lang="en-US" sz="2400" dirty="0">
                <a:latin typeface="+mj-lt"/>
                <a:cs typeface="Arial" charset="0"/>
              </a:rPr>
              <a:t>(0.25)(1.4) + (0.1)(1) + (0.13)(2) + (0.52)(1)</a:t>
            </a:r>
            <a:r>
              <a:rPr lang="en-US" sz="2400" b="1" dirty="0">
                <a:latin typeface="+mj-lt"/>
                <a:cs typeface="Arial" charset="0"/>
              </a:rPr>
              <a:t> 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1.23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3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F47F6B-ED08-4422-8D89-B9260F67D0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+mj-lt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c_pipelined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	= max of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Fetch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Decode</a:t>
            </a:r>
            <a:endParaRPr lang="en-US" sz="2800" b="1" baseline="-25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+ 4</a:t>
            </a: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mux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AND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-OR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latin typeface="+mj-lt"/>
                <a:cs typeface="Arial" charset="0"/>
              </a:rPr>
              <a:t>Execute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Memory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 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 err="1">
                <a:latin typeface="+mj-lt"/>
                <a:cs typeface="Arial" charset="0"/>
              </a:rPr>
              <a:t>Writeback</a:t>
            </a:r>
            <a:endParaRPr lang="en-US" sz="2800" b="1" dirty="0"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EC14A-2783-453A-A8D8-1E31631413A5}"/>
              </a:ext>
            </a:extLst>
          </p:cNvPr>
          <p:cNvSpPr/>
          <p:nvPr/>
        </p:nvSpPr>
        <p:spPr>
          <a:xfrm>
            <a:off x="533400" y="4876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Decode and </a:t>
            </a:r>
            <a:r>
              <a:rPr lang="en-US" sz="2200" dirty="0" err="1">
                <a:latin typeface="+mj-lt"/>
                <a:cs typeface="Arial" charset="0"/>
              </a:rPr>
              <a:t>Writeback</a:t>
            </a:r>
            <a:r>
              <a:rPr lang="en-US" sz="2200" dirty="0">
                <a:latin typeface="+mj-lt"/>
                <a:cs typeface="Arial" charset="0"/>
              </a:rPr>
              <a:t> stages </a:t>
            </a:r>
            <a:r>
              <a:rPr lang="en-US" sz="2200" b="1" dirty="0">
                <a:latin typeface="+mj-lt"/>
                <a:cs typeface="Arial" charset="0"/>
              </a:rPr>
              <a:t>both use the register file </a:t>
            </a:r>
            <a:r>
              <a:rPr lang="en-US" sz="2200" dirty="0">
                <a:latin typeface="+mj-lt"/>
                <a:cs typeface="Arial" charset="0"/>
              </a:rPr>
              <a:t>in each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So each stage gets half of the cycle time (</a:t>
            </a:r>
            <a:r>
              <a:rPr lang="en-US" sz="2200" b="1" dirty="0">
                <a:latin typeface="+mj-lt"/>
                <a:cs typeface="Arial" charset="0"/>
              </a:rPr>
              <a:t>T</a:t>
            </a:r>
            <a:r>
              <a:rPr lang="en-US" sz="2200" b="1" baseline="-25000" dirty="0">
                <a:latin typeface="+mj-lt"/>
                <a:cs typeface="Arial" charset="0"/>
              </a:rPr>
              <a:t>c</a:t>
            </a:r>
            <a:r>
              <a:rPr lang="en-US" sz="2200" b="1" dirty="0">
                <a:latin typeface="+mj-lt"/>
                <a:cs typeface="Arial" charset="0"/>
              </a:rPr>
              <a:t>/2</a:t>
            </a:r>
            <a:r>
              <a:rPr lang="en-US" sz="2200" dirty="0">
                <a:latin typeface="+mj-lt"/>
                <a:cs typeface="Arial" charset="0"/>
              </a:rPr>
              <a:t>) to do their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Or, stated a different way, </a:t>
            </a:r>
            <a:r>
              <a:rPr lang="en-US" sz="2200" b="1" dirty="0">
                <a:latin typeface="+mj-lt"/>
                <a:cs typeface="Arial" charset="0"/>
              </a:rPr>
              <a:t>2x of their work </a:t>
            </a:r>
            <a:r>
              <a:rPr lang="en-US" sz="2200" dirty="0">
                <a:latin typeface="+mj-lt"/>
                <a:cs typeface="Arial" charset="0"/>
              </a:rPr>
              <a:t>must fit in a cycle (</a:t>
            </a:r>
            <a:r>
              <a:rPr lang="en-US" sz="2200" dirty="0">
                <a:cs typeface="Arial" charset="0"/>
              </a:rPr>
              <a:t>T</a:t>
            </a:r>
            <a:r>
              <a:rPr lang="en-US" sz="2200" baseline="-25000" dirty="0">
                <a:cs typeface="Arial" charset="0"/>
              </a:rPr>
              <a:t>c</a:t>
            </a:r>
            <a:r>
              <a:rPr lang="en-US" sz="2200" dirty="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2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Pipelined Critical Path: Execute Stage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66C523-BABF-4BB1-B4A2-4065BC06C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86136"/>
              </p:ext>
            </p:extLst>
          </p:nvPr>
        </p:nvGraphicFramePr>
        <p:xfrm>
          <a:off x="304800" y="960480"/>
          <a:ext cx="8305800" cy="528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64751" imgH="4434651" progId="Visio.Drawing.15">
                  <p:embed/>
                </p:oleObj>
              </mc:Choice>
              <mc:Fallback>
                <p:oleObj name="Visio" r:id="rId3" imgW="6964751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60480"/>
                        <a:ext cx="8305800" cy="528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1315850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+ 4*30 + 120 + 20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c_pipelined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+ 4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-OR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590800" y="5943600"/>
            <a:ext cx="5867400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Program with 100 billion 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 	</a:t>
            </a:r>
            <a:r>
              <a:rPr lang="en-US" sz="3000" dirty="0">
                <a:latin typeface="+mj-lt"/>
                <a:cs typeface="Arial" charset="0"/>
              </a:rPr>
              <a:t>= 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  	</a:t>
            </a:r>
            <a:r>
              <a:rPr lang="en-US" sz="3000" dirty="0">
                <a:latin typeface="+mj-lt"/>
                <a:cs typeface="Arial" charset="0"/>
              </a:rPr>
              <a:t>= 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)(1.23)(350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	</a:t>
            </a:r>
            <a:r>
              <a:rPr lang="en-US" sz="3000" b="1" dirty="0">
                <a:latin typeface="+mj-lt"/>
                <a:cs typeface="Arial" charset="0"/>
              </a:rPr>
              <a:t>=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43 seconds</a:t>
            </a:r>
            <a:endParaRPr lang="en-US" sz="3000" b="1" i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466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  <p:graphicFrame>
        <p:nvGraphicFramePr>
          <p:cNvPr id="5" name="Group 53">
            <a:extLst>
              <a:ext uri="{FF2B5EF4-FFF2-40B4-BE49-F238E27FC236}">
                <a16:creationId xmlns:a16="http://schemas.microsoft.com/office/drawing/2014/main" id="{0FD688C1-FFF8-48BC-ADF1-076EEDD99BA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92207"/>
              </p:ext>
            </p:extLst>
          </p:nvPr>
        </p:nvGraphicFramePr>
        <p:xfrm>
          <a:off x="723900" y="1219200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8526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Advanced Microarchitecture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76373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Deep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Micro-operations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Branch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Superscalar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 of Order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Register Renaming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5717176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FAD29F-5111-4F34-8368-B58AC096619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F3FF8-1A3D-4F92-8879-480480198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427929"/>
              </p:ext>
            </p:extLst>
          </p:nvPr>
        </p:nvGraphicFramePr>
        <p:xfrm>
          <a:off x="3429394" y="3124200"/>
          <a:ext cx="5562206" cy="3088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19329" imgH="1565745" progId="Visio.Drawing.15">
                  <p:embed/>
                </p:oleObj>
              </mc:Choice>
              <mc:Fallback>
                <p:oleObj name="Visio" r:id="rId4" imgW="2819329" imgH="15657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394" y="3124200"/>
                        <a:ext cx="5562206" cy="3088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2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Decompose complex instructions into series of simple instructions called </a:t>
            </a:r>
            <a:r>
              <a:rPr lang="en-US" sz="2400" b="1" i="1" dirty="0"/>
              <a:t>micro-operations</a:t>
            </a:r>
            <a:r>
              <a:rPr lang="en-US" sz="2400" dirty="0"/>
              <a:t> 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/>
              <a:t>µ-ops</a:t>
            </a:r>
            <a:r>
              <a:rPr lang="en-US" sz="2400" dirty="0"/>
              <a:t>)</a:t>
            </a:r>
          </a:p>
          <a:p>
            <a:r>
              <a:rPr lang="en-US" sz="2400" b="1" dirty="0"/>
              <a:t>At run-time</a:t>
            </a:r>
            <a:r>
              <a:rPr lang="en-US" sz="2400" dirty="0"/>
              <a:t>, complex instructions are decoded into one or more micro-ops</a:t>
            </a:r>
          </a:p>
          <a:p>
            <a:r>
              <a:rPr lang="en-US" sz="2400" dirty="0"/>
              <a:t>Used heavily in </a:t>
            </a:r>
            <a:r>
              <a:rPr lang="en-US" sz="2400" b="1" dirty="0"/>
              <a:t>CISC</a:t>
            </a:r>
            <a:r>
              <a:rPr lang="en-US" sz="2400" dirty="0"/>
              <a:t> (complex instruction set computer) architectures (e.g., x86)</a:t>
            </a:r>
          </a:p>
          <a:p>
            <a:endParaRPr lang="en-US" sz="15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Complex Op				    Micro-op Sequence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s1, 0(s2),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postincr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4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s1, 0(s2)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s2, s2, 4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 Without </a:t>
            </a:r>
            <a:r>
              <a:rPr lang="el-GR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μ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-ops, would need 2nd write port on the register file</a:t>
            </a:r>
          </a:p>
        </p:txBody>
      </p:sp>
    </p:spTree>
    <p:extLst>
      <p:ext uri="{BB962C8B-B14F-4D97-AF65-F5344CB8AC3E}">
        <p14:creationId xmlns:p14="http://schemas.microsoft.com/office/powerpoint/2010/main" val="33212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Reg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2: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Read source operand (</a:t>
            </a:r>
            <a:r>
              <a:rPr lang="en-US" b="1"/>
              <a:t>rs1</a:t>
            </a:r>
            <a:r>
              <a:rPr lang="en-US"/>
              <a:t>) from RF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8BBE71D-17CB-4695-BC57-1DBE2FCF4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44943"/>
              </p:ext>
            </p:extLst>
          </p:nvPr>
        </p:nvGraphicFramePr>
        <p:xfrm>
          <a:off x="58156" y="2444034"/>
          <a:ext cx="9009644" cy="2775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47B50BA-9CB1-47C6-A909-23970AD92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156" y="2444034"/>
                        <a:ext cx="9009644" cy="2775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Guess</a:t>
            </a:r>
            <a:r>
              <a:rPr lang="en-US" dirty="0"/>
              <a:t>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</a:t>
            </a:r>
            <a:r>
              <a:rPr lang="en-US" b="1" dirty="0"/>
              <a:t>reduces fraction of branches requiring a flush </a:t>
            </a:r>
          </a:p>
        </p:txBody>
      </p:sp>
    </p:spTree>
    <p:extLst>
      <p:ext uri="{BB962C8B-B14F-4D97-AF65-F5344CB8AC3E}">
        <p14:creationId xmlns:p14="http://schemas.microsoft.com/office/powerpoint/2010/main" val="41640189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misprediction increases CPI</a:t>
            </a:r>
          </a:p>
          <a:p>
            <a:r>
              <a:rPr lang="en-US" b="1" dirty="0">
                <a:solidFill>
                  <a:srgbClr val="0070C0"/>
                </a:solidFill>
              </a:rPr>
              <a:t>Static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Check direction of branch (forward or backward)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backward, predict taken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Else, predict not taken</a:t>
            </a:r>
          </a:p>
          <a:p>
            <a:r>
              <a:rPr lang="en-US" b="1" dirty="0">
                <a:solidFill>
                  <a:srgbClr val="0070C0"/>
                </a:solidFill>
              </a:rPr>
              <a:t>Dynamic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Keep </a:t>
            </a:r>
            <a:r>
              <a:rPr lang="en-US" b="1" dirty="0"/>
              <a:t>history</a:t>
            </a:r>
            <a:r>
              <a:rPr lang="en-US" dirty="0"/>
              <a:t> of last several hundred (or thousand)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>
              <a:spcBef>
                <a:spcPts val="0"/>
              </a:spcBef>
            </a:pPr>
            <a:r>
              <a:rPr lang="en-US" dirty="0"/>
              <a:t>Branch destination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Whether branch was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132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Dynamic 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1-bit branch predictor</a:t>
            </a:r>
          </a:p>
          <a:p>
            <a:r>
              <a:rPr lang="en-US" dirty="0"/>
              <a:t>2-bit branch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91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B469F-524E-4F8F-8028-B7A3138136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	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	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				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		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		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550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Remembers</a:t>
            </a:r>
            <a:r>
              <a:rPr lang="en-US" dirty="0"/>
              <a:t> whether branch was taken the last time and </a:t>
            </a:r>
            <a:r>
              <a:rPr lang="en-US" b="1" dirty="0"/>
              <a:t>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0C2D49-C1D7-4FE8-A423-EE1DAB70A5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9718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332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23C7B-9C3E-4C3C-A673-0B15763B1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4" y="1066800"/>
            <a:ext cx="8840372" cy="134266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42207F6-9D64-4087-822A-5D85D0FC0C9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52600" y="5638800"/>
            <a:ext cx="6324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Only </a:t>
            </a:r>
            <a:r>
              <a:rPr lang="en-US" dirty="0" err="1"/>
              <a:t>mispredicts</a:t>
            </a:r>
            <a:r>
              <a:rPr lang="en-US" dirty="0"/>
              <a:t> </a:t>
            </a:r>
            <a:r>
              <a:rPr lang="en-US" b="1" dirty="0"/>
              <a:t>last branch </a:t>
            </a:r>
            <a:r>
              <a:rPr lang="en-US" dirty="0"/>
              <a:t>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3BDB827-820D-40DB-B088-7D55E0BBBB7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5146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7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Superscalar &amp; Out of Order 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536991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Processors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4B85AB-4B0C-4FEC-931B-5646E844D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81310"/>
              </p:ext>
            </p:extLst>
          </p:nvPr>
        </p:nvGraphicFramePr>
        <p:xfrm>
          <a:off x="692356" y="3429000"/>
          <a:ext cx="7686469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44301" imgH="1512719" progId="Visio.Drawing.15">
                  <p:embed/>
                </p:oleObj>
              </mc:Choice>
              <mc:Fallback>
                <p:oleObj name="Visio" r:id="rId4" imgW="4644301" imgH="15127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356" y="3429000"/>
                        <a:ext cx="7686469" cy="25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538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87B6F-E52E-4EC8-84CC-26FD8F5D1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11603"/>
              </p:ext>
            </p:extLst>
          </p:nvPr>
        </p:nvGraphicFramePr>
        <p:xfrm>
          <a:off x="87959" y="1981200"/>
          <a:ext cx="8979841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2202054" progId="Visio.Drawing.15">
                  <p:embed/>
                </p:oleObj>
              </mc:Choice>
              <mc:Fallback>
                <p:oleObj name="Visio" r:id="rId4" imgW="4895655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59" y="1981200"/>
                        <a:ext cx="8979841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5C48A081-38F6-4010-AC41-D3E4EAB3072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2778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1AC1CD-C76D-4C7C-BF34-7946A898BE9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6/5 = 1.2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9116831-3E65-485E-BD42-BEB91CA21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338405"/>
              </p:ext>
            </p:extLst>
          </p:nvPr>
        </p:nvGraphicFramePr>
        <p:xfrm>
          <a:off x="601379" y="1905000"/>
          <a:ext cx="8161621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84381" imgH="2773884" progId="Visio.Drawing.15">
                  <p:embed/>
                </p:oleObj>
              </mc:Choice>
              <mc:Fallback>
                <p:oleObj name="Visio" r:id="rId4" imgW="5284381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79" y="1905000"/>
                        <a:ext cx="8161621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40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Extend the immediate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D6146B-426C-46E7-B19F-F8E68973E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5860"/>
              </p:ext>
            </p:extLst>
          </p:nvPr>
        </p:nvGraphicFramePr>
        <p:xfrm>
          <a:off x="88520" y="2486512"/>
          <a:ext cx="9009644" cy="360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015404" progId="Visio.Drawing.15">
                  <p:embed/>
                </p:oleObj>
              </mc:Choice>
              <mc:Fallback>
                <p:oleObj name="Visio" r:id="rId4" imgW="5177631" imgH="201540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CD4890-6E49-4A15-9D49-6A8C14275E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20" y="2486512"/>
                        <a:ext cx="9009644" cy="360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3BF67F-4C1A-4407-BD47-27CF958725E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RAW</a:t>
            </a:r>
            <a:r>
              <a:rPr lang="en-US" sz="2200" dirty="0"/>
              <a:t> (read after write): one instruction writes, later instruction reads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WAR</a:t>
            </a:r>
            <a:r>
              <a:rPr lang="en-US" sz="2200" dirty="0"/>
              <a:t> (write after read): one instruction reads, later instruction writes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later instruction writes a register</a:t>
            </a:r>
          </a:p>
        </p:txBody>
      </p:sp>
    </p:spTree>
    <p:extLst>
      <p:ext uri="{BB962C8B-B14F-4D97-AF65-F5344CB8AC3E}">
        <p14:creationId xmlns:p14="http://schemas.microsoft.com/office/powerpoint/2010/main" val="32905546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B99EF-D36F-49B8-8103-E582C9C2FF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Scoreboard: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30914811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6/4 = 1.5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3408C5-3357-4C7D-9EE4-B71A90822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552942"/>
              </p:ext>
            </p:extLst>
          </p:nvPr>
        </p:nvGraphicFramePr>
        <p:xfrm>
          <a:off x="532136" y="1828800"/>
          <a:ext cx="8002264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1458" imgH="2773884" progId="Visio.Drawing.15">
                  <p:embed/>
                </p:oleObj>
              </mc:Choice>
              <mc:Fallback>
                <p:oleObj name="Visio" r:id="rId4" imgW="5181458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136" y="1828800"/>
                        <a:ext cx="8002264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5192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6/3 = 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30B5B2-6A7E-49AB-B2D0-0D4E0937B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52310"/>
              </p:ext>
            </p:extLst>
          </p:nvPr>
        </p:nvGraphicFramePr>
        <p:xfrm>
          <a:off x="98889" y="1828800"/>
          <a:ext cx="9045111" cy="426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67268" imgH="2202054" progId="Visio.Drawing.15">
                  <p:embed/>
                </p:oleObj>
              </mc:Choice>
              <mc:Fallback>
                <p:oleObj name="Visio" r:id="rId4" imgW="4667268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889" y="1828800"/>
                        <a:ext cx="9045111" cy="426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80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SIMD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4141E5-D46F-4834-B567-2AA7FB6428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Single Instruction Multiple Data </a:t>
            </a:r>
            <a:r>
              <a:rPr lang="en-US" dirty="0"/>
              <a:t>(SIMD)</a:t>
            </a:r>
          </a:p>
          <a:p>
            <a:pPr lvl="1"/>
            <a:r>
              <a:rPr lang="en-US" sz="2400" dirty="0"/>
              <a:t>Single instruction </a:t>
            </a:r>
            <a:r>
              <a:rPr lang="en-US" sz="2400" b="1" dirty="0"/>
              <a:t>acts on multiple pieces of data at once</a:t>
            </a:r>
          </a:p>
          <a:p>
            <a:pPr lvl="1"/>
            <a:r>
              <a:rPr lang="en-US" sz="2400" dirty="0"/>
              <a:t>Common application: </a:t>
            </a:r>
            <a:r>
              <a:rPr lang="en-US" sz="2400" b="1" dirty="0"/>
              <a:t>graphics</a:t>
            </a:r>
          </a:p>
          <a:p>
            <a:pPr lvl="1"/>
            <a:r>
              <a:rPr lang="en-US" sz="2400" dirty="0"/>
              <a:t>Can apply to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eight 8-bit elements</a:t>
            </a:r>
          </a:p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2F9157-7483-4A2A-B1F0-B76C3A87E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74518"/>
              </p:ext>
            </p:extLst>
          </p:nvPr>
        </p:nvGraphicFramePr>
        <p:xfrm>
          <a:off x="1143000" y="40386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62416" imgH="1000057" progId="Visio.Drawing.15">
                  <p:embed/>
                </p:oleObj>
              </mc:Choice>
              <mc:Fallback>
                <p:oleObj name="Visio" r:id="rId4" imgW="4362416" imgH="1000057" progId="Visio.Drawing.15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40386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02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Multithreading &amp; Multiprocessors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35163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Advanced Architecture Techniques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C7837A-C3F4-4B79-9C50-FC93EED8C6E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printing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12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Threading: Definitions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358352-D47A-4F08-90E8-2AC089DCADF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Process: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</p:spTree>
    <p:extLst>
      <p:ext uri="{BB962C8B-B14F-4D97-AF65-F5344CB8AC3E}">
        <p14:creationId xmlns:p14="http://schemas.microsoft.com/office/powerpoint/2010/main" val="1234003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Threads in a Conventional Processor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9437A-93D3-453F-BFBD-B41C303A15D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Single-core system:</a:t>
            </a:r>
          </a:p>
          <a:p>
            <a:r>
              <a:rPr lang="en-US" dirty="0"/>
              <a:t>One thread runs at 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rgbClr val="0070C0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10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Multithreading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8D03-E31A-4DDF-9657-13FB33F60C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copies of architectural state</a:t>
            </a:r>
          </a:p>
          <a:p>
            <a:r>
              <a:rPr lang="en-US"/>
              <a:t>Multiple threads </a:t>
            </a:r>
            <a:r>
              <a:rPr lang="en-US" b="1">
                <a:solidFill>
                  <a:srgbClr val="0070C0"/>
                </a:solidFill>
              </a:rPr>
              <a:t>active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at once:</a:t>
            </a:r>
          </a:p>
          <a:p>
            <a:pPr lvl="1"/>
            <a:r>
              <a:rPr lang="en-US" sz="2600"/>
              <a:t>When one thread stalls, another runs immediately</a:t>
            </a:r>
          </a:p>
          <a:p>
            <a:pPr lvl="1"/>
            <a:r>
              <a:rPr lang="en-US" sz="2600"/>
              <a:t>If one thread can’t keep all execution units busy, another thread can use them</a:t>
            </a:r>
          </a:p>
          <a:p>
            <a:r>
              <a:rPr lang="en-US"/>
              <a:t>Does not increase instruction-level parallelism (ILP) of single thread, but increases throughput </a:t>
            </a:r>
            <a:endParaRPr lang="en-US" sz="1000"/>
          </a:p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	Intel calls this “hyperthreading”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6130C0-79C5-4C2E-8602-5A18E4EF7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48015"/>
              </p:ext>
            </p:extLst>
          </p:nvPr>
        </p:nvGraphicFramePr>
        <p:xfrm>
          <a:off x="152400" y="2057400"/>
          <a:ext cx="9009786" cy="4076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177631" imgH="2259322" progId="Visio.Drawing.15">
                  <p:embed/>
                </p:oleObj>
              </mc:Choice>
              <mc:Fallback>
                <p:oleObj name="Visio" r:id="rId5" imgW="5177631" imgH="2259322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368FBA5-A044-4760-A387-3296AAE89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2057400"/>
                        <a:ext cx="9009786" cy="4076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E75E716F-386B-4ACE-8BFC-00A23EACD73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4391170"/>
              </p:ext>
            </p:extLst>
          </p:nvPr>
        </p:nvGraphicFramePr>
        <p:xfrm>
          <a:off x="6934200" y="914400"/>
          <a:ext cx="1981200" cy="164592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1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Multiprocessors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FD35147-03A8-49AC-A997-E5EBF367668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processors (cores) with a method of communication between them</a:t>
            </a:r>
          </a:p>
          <a:p>
            <a:r>
              <a:rPr lang="en-US"/>
              <a:t>Types: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Homogeneous:</a:t>
            </a:r>
            <a:r>
              <a:rPr lang="en-US" sz="2600"/>
              <a:t> multiple cores with shared main memory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Heterogeneous:</a:t>
            </a:r>
            <a:r>
              <a:rPr lang="en-US" sz="2600">
                <a:solidFill>
                  <a:schemeClr val="accent1"/>
                </a:solidFill>
              </a:rPr>
              <a:t> </a:t>
            </a:r>
            <a:r>
              <a:rPr lang="en-US" sz="2600"/>
              <a:t>separate cores for different tasks (for example, DSP and CPU in cell phone)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Clusters:</a:t>
            </a:r>
            <a:r>
              <a:rPr lang="en-US" sz="2600"/>
              <a:t> each core has own memory system</a:t>
            </a:r>
          </a:p>
          <a:p>
            <a:pPr lvl="1"/>
            <a:endParaRPr lang="en-US" sz="32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805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Mem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6C6C7D2-273C-4E44-804F-508257034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79040"/>
              </p:ext>
            </p:extLst>
          </p:nvPr>
        </p:nvGraphicFramePr>
        <p:xfrm>
          <a:off x="318447" y="2034655"/>
          <a:ext cx="8915400" cy="40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373434" progId="Visio.Drawing.15">
                  <p:embed/>
                </p:oleObj>
              </mc:Choice>
              <mc:Fallback>
                <p:oleObj name="Visio" r:id="rId4" imgW="5177631" imgH="2373434" progId="Visio.Drawing.15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25437E-3EE2-4C76-A2CF-D7E6426C0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47" y="2034655"/>
                        <a:ext cx="8915400" cy="408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PC Increment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address of next instruction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35218-CEE0-41A8-96E3-7AFE82C34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034207"/>
              </p:ext>
            </p:extLst>
          </p:nvPr>
        </p:nvGraphicFramePr>
        <p:xfrm>
          <a:off x="58940" y="2133600"/>
          <a:ext cx="9008860" cy="433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9EAC1DC-FA56-43BF-A55C-14788E14D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2133600"/>
                        <a:ext cx="9008860" cy="433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/>
              <a:t>Multicycle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EECC-B399-4C7F-8DD1-5D010646D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b="1" dirty="0"/>
              <a:t>Immediate:</a:t>
            </a:r>
            <a:r>
              <a:rPr lang="en-US" sz="3200" dirty="0"/>
              <a:t> now in {</a:t>
            </a:r>
            <a:r>
              <a:rPr lang="en-US" sz="3200" dirty="0" err="1"/>
              <a:t>instr</a:t>
            </a:r>
            <a:r>
              <a:rPr lang="en-US" sz="3200" dirty="0"/>
              <a:t>[31:25], </a:t>
            </a:r>
            <a:r>
              <a:rPr lang="en-US" sz="3200" dirty="0" err="1"/>
              <a:t>instr</a:t>
            </a:r>
            <a:r>
              <a:rPr lang="en-US" sz="3200" dirty="0"/>
              <a:t>[11:7]}</a:t>
            </a: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3200" b="1" dirty="0"/>
              <a:t>Add control signals:</a:t>
            </a:r>
            <a:r>
              <a:rPr lang="en-US" sz="3200" dirty="0"/>
              <a:t> </a:t>
            </a:r>
            <a:r>
              <a:rPr lang="en-US" sz="3200" dirty="0" err="1"/>
              <a:t>ImmSrc</a:t>
            </a:r>
            <a:r>
              <a:rPr lang="en-US" sz="3200" dirty="0"/>
              <a:t>, </a:t>
            </a:r>
            <a:r>
              <a:rPr lang="en-US" sz="3200" dirty="0" err="1"/>
              <a:t>MemWrite</a:t>
            </a:r>
            <a:endParaRPr lang="en-US" sz="3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BC06278-6F6C-4218-9CEC-8000ECCCC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18961"/>
              </p:ext>
            </p:extLst>
          </p:nvPr>
        </p:nvGraphicFramePr>
        <p:xfrm>
          <a:off x="58940" y="1905000"/>
          <a:ext cx="9008860" cy="446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7A6EB4A-4E32-43BD-9D33-D3C03A500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1905000"/>
                        <a:ext cx="9008860" cy="4469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Immediate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6547B8-7639-441A-93F8-38FF5FD60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238365"/>
              </p:ext>
            </p:extLst>
          </p:nvPr>
        </p:nvGraphicFramePr>
        <p:xfrm>
          <a:off x="2133600" y="4499357"/>
          <a:ext cx="5257800" cy="1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9357"/>
                        <a:ext cx="5257800" cy="129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F04CFB-521F-4D1A-930C-F755EAE2F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54197"/>
              </p:ext>
            </p:extLst>
          </p:nvPr>
        </p:nvGraphicFramePr>
        <p:xfrm>
          <a:off x="457200" y="1219200"/>
          <a:ext cx="8305800" cy="137160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endParaRPr kumimoji="0" lang="en-U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</a:t>
                      </a: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3DA553-64BC-4849-B8EC-B5862A0F3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67390"/>
              </p:ext>
            </p:extLst>
          </p:nvPr>
        </p:nvGraphicFramePr>
        <p:xfrm>
          <a:off x="2133600" y="3067658"/>
          <a:ext cx="52006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67658"/>
                        <a:ext cx="52006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20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R-type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/>
              <a:t>Read from </a:t>
            </a:r>
            <a:r>
              <a:rPr lang="en-US" sz="3200" b="1" dirty="0"/>
              <a:t>rs1</a:t>
            </a:r>
            <a:r>
              <a:rPr lang="en-US" sz="3200" dirty="0"/>
              <a:t> and </a:t>
            </a:r>
            <a:r>
              <a:rPr lang="en-US" sz="3200" b="1" dirty="0"/>
              <a:t>rs2</a:t>
            </a:r>
            <a:r>
              <a:rPr lang="en-US" sz="3200" dirty="0"/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(instead of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imm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)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Write </a:t>
            </a:r>
            <a:r>
              <a:rPr lang="en-US" sz="3200" i="1" dirty="0" err="1"/>
              <a:t>ALUResult</a:t>
            </a:r>
            <a:r>
              <a:rPr lang="en-US" sz="3200" dirty="0"/>
              <a:t> to </a:t>
            </a:r>
            <a:r>
              <a:rPr lang="en-US" sz="3200" b="1" dirty="0" err="1"/>
              <a:t>rd</a:t>
            </a:r>
            <a:endParaRPr lang="en-US" sz="32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D9E7AA-6C48-4258-BEDF-202C4FE12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50865"/>
              </p:ext>
            </p:extLst>
          </p:nvPr>
        </p:nvGraphicFramePr>
        <p:xfrm>
          <a:off x="247650" y="1988315"/>
          <a:ext cx="9048750" cy="439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545237" progId="Visio.Drawing.15">
                  <p:embed/>
                </p:oleObj>
              </mc:Choice>
              <mc:Fallback>
                <p:oleObj name="Visio" r:id="rId4" imgW="5349453" imgH="2545237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D9E026F-680A-404E-B286-FF6AE7608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1988315"/>
                        <a:ext cx="9048750" cy="439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3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+mj-lt"/>
              </a:rPr>
              <a:t>Calculate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target address: </a:t>
            </a:r>
            <a:r>
              <a:rPr lang="en-US" sz="2600" dirty="0" err="1">
                <a:latin typeface="+mj-lt"/>
              </a:rPr>
              <a:t>PCTarget</a:t>
            </a:r>
            <a:r>
              <a:rPr lang="en-US" sz="2600" dirty="0">
                <a:latin typeface="+mj-lt"/>
              </a:rPr>
              <a:t> = PC + </a:t>
            </a:r>
            <a:r>
              <a:rPr lang="en-US" sz="2600" dirty="0" err="1">
                <a:latin typeface="+mj-lt"/>
              </a:rPr>
              <a:t>imm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879F3-5D75-4288-9DDC-2E9EB0244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477942"/>
              </p:ext>
            </p:extLst>
          </p:nvPr>
        </p:nvGraphicFramePr>
        <p:xfrm>
          <a:off x="44450" y="2006600"/>
          <a:ext cx="919956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421754" imgH="2659349" progId="Visio.Drawing.15">
                  <p:embed/>
                </p:oleObj>
              </mc:Choice>
              <mc:Fallback>
                <p:oleObj name="Visio" r:id="rId4" imgW="5421754" imgH="265934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F96D9-0C06-43E9-BAD3-4344E1B3C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50" y="2006600"/>
                        <a:ext cx="9199563" cy="452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00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ECA5B-9A47-4D03-8C6D-4949DADA3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77897"/>
              </p:ext>
            </p:extLst>
          </p:nvPr>
        </p:nvGraphicFramePr>
        <p:xfrm>
          <a:off x="457200" y="1066800"/>
          <a:ext cx="8305800" cy="20726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4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{{19{instr[31]}}, </a:t>
                      </a:r>
                      <a:r>
                        <a:rPr lang="de-DE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instr[31], instr[7], instr[30:25], instr[11:8], 1’b0</a:t>
                      </a: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8452CF2-8683-4C73-8AB1-E08456E81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23308"/>
              </p:ext>
            </p:extLst>
          </p:nvPr>
        </p:nvGraphicFramePr>
        <p:xfrm>
          <a:off x="2667000" y="3309880"/>
          <a:ext cx="3657600" cy="89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09880"/>
                        <a:ext cx="3657600" cy="89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FA1DBB6-CD97-4057-9F15-E6F7974B7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12700"/>
              </p:ext>
            </p:extLst>
          </p:nvPr>
        </p:nvGraphicFramePr>
        <p:xfrm>
          <a:off x="2667000" y="4279450"/>
          <a:ext cx="3657600" cy="89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79450"/>
                        <a:ext cx="3657600" cy="89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DC42149-484C-4BEE-9309-3C0F7F0A9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3659"/>
              </p:ext>
            </p:extLst>
          </p:nvPr>
        </p:nvGraphicFramePr>
        <p:xfrm>
          <a:off x="2667000" y="5197416"/>
          <a:ext cx="3657600" cy="89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29009" imgH="540863" progId="Visio.Drawing.11">
                  <p:embed/>
                </p:oleObj>
              </mc:Choice>
              <mc:Fallback>
                <p:oleObj name="Visio" r:id="rId7" imgW="2229009" imgH="540863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97416"/>
                        <a:ext cx="3657600" cy="898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1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ACC420-849E-42D0-8573-E8A3A03E8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11803"/>
              </p:ext>
            </p:extLst>
          </p:nvPr>
        </p:nvGraphicFramePr>
        <p:xfrm>
          <a:off x="54383" y="1096203"/>
          <a:ext cx="8708617" cy="484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99692" imgH="2949081" progId="Visio.Drawing.15">
                  <p:embed/>
                </p:oleObj>
              </mc:Choice>
              <mc:Fallback>
                <p:oleObj name="Visio" r:id="rId3" imgW="5299692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83" y="1096203"/>
                        <a:ext cx="8708617" cy="484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6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27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5E0F28-F892-4520-ADD6-A9F98A4DA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982" y="1844704"/>
          <a:ext cx="409463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72505" imgH="948525" progId="Visio.Drawing.15">
                  <p:embed/>
                </p:oleObj>
              </mc:Choice>
              <mc:Fallback>
                <p:oleObj name="Visio" r:id="rId3" imgW="1272505" imgH="948525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5E0F28-F892-4520-ADD6-A9F98A4DA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982" y="1844704"/>
                        <a:ext cx="409463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1525488"/>
          <a:ext cx="4467225" cy="440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19126" imgH="1596288" progId="Visio.Drawing.15">
                  <p:embed/>
                </p:oleObj>
              </mc:Choice>
              <mc:Fallback>
                <p:oleObj name="Visio" r:id="rId5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525488"/>
                        <a:ext cx="4467225" cy="4405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F8236B-E251-4973-AC48-3BFEC7E43A42}"/>
              </a:ext>
            </a:extLst>
          </p:cNvPr>
          <p:cNvSpPr txBox="1"/>
          <p:nvPr/>
        </p:nvSpPr>
        <p:spPr>
          <a:xfrm>
            <a:off x="10668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7C02-872E-4F88-8B64-E67E68876403}"/>
              </a:ext>
            </a:extLst>
          </p:cNvPr>
          <p:cNvSpPr txBox="1"/>
          <p:nvPr/>
        </p:nvSpPr>
        <p:spPr>
          <a:xfrm>
            <a:off x="53340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Main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Group 6">
            <a:extLst>
              <a:ext uri="{FF2B5EF4-FFF2-40B4-BE49-F238E27FC236}">
                <a16:creationId xmlns:a16="http://schemas.microsoft.com/office/drawing/2014/main" id="{44513468-7E53-487C-88A4-29CB0AFFC54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430552"/>
              </p:ext>
            </p:extLst>
          </p:nvPr>
        </p:nvGraphicFramePr>
        <p:xfrm>
          <a:off x="152400" y="1066800"/>
          <a:ext cx="8839200" cy="2464773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06DFF-DFE9-4BF4-8915-B758FCAD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786109"/>
              </p:ext>
            </p:extLst>
          </p:nvPr>
        </p:nvGraphicFramePr>
        <p:xfrm>
          <a:off x="3398662" y="3717821"/>
          <a:ext cx="2499075" cy="246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24068" imgH="1684099" progId="Visio.Drawing.15">
                  <p:embed/>
                </p:oleObj>
              </mc:Choice>
              <mc:Fallback>
                <p:oleObj name="Visio" r:id="rId4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8662" y="3717821"/>
                        <a:ext cx="2499075" cy="246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EB2BB-347A-4E92-8B37-4480365ABC3E}"/>
              </a:ext>
            </a:extLst>
          </p:cNvPr>
          <p:cNvSpPr/>
          <p:nvPr/>
        </p:nvSpPr>
        <p:spPr>
          <a:xfrm>
            <a:off x="20574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DE449-5438-4505-A0C2-C61307B01044}"/>
              </a:ext>
            </a:extLst>
          </p:cNvPr>
          <p:cNvSpPr/>
          <p:nvPr/>
        </p:nvSpPr>
        <p:spPr>
          <a:xfrm>
            <a:off x="3048000" y="156721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5B27E-F5A3-463C-A8AB-CA51592EEE8A}"/>
              </a:ext>
            </a:extLst>
          </p:cNvPr>
          <p:cNvSpPr/>
          <p:nvPr/>
        </p:nvSpPr>
        <p:spPr>
          <a:xfrm>
            <a:off x="4191000" y="158427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40D54-56DB-4280-98F8-0FE78C65DDEF}"/>
              </a:ext>
            </a:extLst>
          </p:cNvPr>
          <p:cNvSpPr/>
          <p:nvPr/>
        </p:nvSpPr>
        <p:spPr>
          <a:xfrm>
            <a:off x="5181600" y="155129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4E8FA-C771-46BF-AD54-A15E5E3BDA9F}"/>
              </a:ext>
            </a:extLst>
          </p:cNvPr>
          <p:cNvSpPr/>
          <p:nvPr/>
        </p:nvSpPr>
        <p:spPr>
          <a:xfrm>
            <a:off x="6477000" y="159337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AD1E9-78CD-405A-8158-B174C076DD1F}"/>
              </a:ext>
            </a:extLst>
          </p:cNvPr>
          <p:cNvSpPr/>
          <p:nvPr/>
        </p:nvSpPr>
        <p:spPr>
          <a:xfrm>
            <a:off x="7391400" y="161043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374A6-7076-47AE-8678-CC2D20E51828}"/>
              </a:ext>
            </a:extLst>
          </p:cNvPr>
          <p:cNvSpPr/>
          <p:nvPr/>
        </p:nvSpPr>
        <p:spPr>
          <a:xfrm>
            <a:off x="8382000" y="16002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35D089-3EA2-4205-B419-E2C6F3654CB5}"/>
              </a:ext>
            </a:extLst>
          </p:cNvPr>
          <p:cNvSpPr/>
          <p:nvPr/>
        </p:nvSpPr>
        <p:spPr>
          <a:xfrm>
            <a:off x="2043752" y="210228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A3C6F3-7580-473E-850C-E4A570E0EF03}"/>
              </a:ext>
            </a:extLst>
          </p:cNvPr>
          <p:cNvSpPr/>
          <p:nvPr/>
        </p:nvSpPr>
        <p:spPr>
          <a:xfrm>
            <a:off x="3034352" y="206930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95939-CAF9-494D-84C5-11BF23292E31}"/>
              </a:ext>
            </a:extLst>
          </p:cNvPr>
          <p:cNvSpPr/>
          <p:nvPr/>
        </p:nvSpPr>
        <p:spPr>
          <a:xfrm>
            <a:off x="4177352" y="208636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AD92-4890-4E3E-85FD-A1DDB65F3877}"/>
              </a:ext>
            </a:extLst>
          </p:cNvPr>
          <p:cNvSpPr/>
          <p:nvPr/>
        </p:nvSpPr>
        <p:spPr>
          <a:xfrm>
            <a:off x="5167952" y="20533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A0CB3-0F16-44E7-B2D0-0B4C730244F2}"/>
              </a:ext>
            </a:extLst>
          </p:cNvPr>
          <p:cNvSpPr/>
          <p:nvPr/>
        </p:nvSpPr>
        <p:spPr>
          <a:xfrm>
            <a:off x="6463352" y="209546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D1421-AC0F-424C-964B-9CC2B79F90F3}"/>
              </a:ext>
            </a:extLst>
          </p:cNvPr>
          <p:cNvSpPr/>
          <p:nvPr/>
        </p:nvSpPr>
        <p:spPr>
          <a:xfrm>
            <a:off x="7377752" y="211252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83CCE-8D10-4D10-A338-9B8B4544C1D2}"/>
              </a:ext>
            </a:extLst>
          </p:cNvPr>
          <p:cNvSpPr/>
          <p:nvPr/>
        </p:nvSpPr>
        <p:spPr>
          <a:xfrm>
            <a:off x="8368352" y="21022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9C78D-CAD5-4F79-BB73-BA3BED1D52F9}"/>
              </a:ext>
            </a:extLst>
          </p:cNvPr>
          <p:cNvSpPr/>
          <p:nvPr/>
        </p:nvSpPr>
        <p:spPr>
          <a:xfrm>
            <a:off x="2039203" y="263970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889E9F-1F3A-491F-9BEA-30A8FD8FD13A}"/>
              </a:ext>
            </a:extLst>
          </p:cNvPr>
          <p:cNvSpPr/>
          <p:nvPr/>
        </p:nvSpPr>
        <p:spPr>
          <a:xfrm>
            <a:off x="3029803" y="260672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B71DD-2D0C-4592-BC8B-67F7F3236F5F}"/>
              </a:ext>
            </a:extLst>
          </p:cNvPr>
          <p:cNvSpPr/>
          <p:nvPr/>
        </p:nvSpPr>
        <p:spPr>
          <a:xfrm>
            <a:off x="4172803" y="262378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E5215-604D-45F2-A4D0-49BCCEA4A3DF}"/>
              </a:ext>
            </a:extLst>
          </p:cNvPr>
          <p:cNvSpPr/>
          <p:nvPr/>
        </p:nvSpPr>
        <p:spPr>
          <a:xfrm>
            <a:off x="5163403" y="25908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294487-7B92-4EB0-9C08-F8839A5F6A38}"/>
              </a:ext>
            </a:extLst>
          </p:cNvPr>
          <p:cNvSpPr/>
          <p:nvPr/>
        </p:nvSpPr>
        <p:spPr>
          <a:xfrm>
            <a:off x="6458803" y="26328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60DB81-B268-42BF-BEEB-89754E18C372}"/>
              </a:ext>
            </a:extLst>
          </p:cNvPr>
          <p:cNvSpPr/>
          <p:nvPr/>
        </p:nvSpPr>
        <p:spPr>
          <a:xfrm>
            <a:off x="7373203" y="2590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8A2798-9440-4098-9528-7706132BEE9D}"/>
              </a:ext>
            </a:extLst>
          </p:cNvPr>
          <p:cNvSpPr/>
          <p:nvPr/>
        </p:nvSpPr>
        <p:spPr>
          <a:xfrm>
            <a:off x="8363803" y="263970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FCD91-130B-4147-95EB-BECCECFD6822}"/>
              </a:ext>
            </a:extLst>
          </p:cNvPr>
          <p:cNvSpPr/>
          <p:nvPr/>
        </p:nvSpPr>
        <p:spPr>
          <a:xfrm>
            <a:off x="2025555" y="314178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46483-531B-4B7D-BCFF-81063B8F085C}"/>
              </a:ext>
            </a:extLst>
          </p:cNvPr>
          <p:cNvSpPr/>
          <p:nvPr/>
        </p:nvSpPr>
        <p:spPr>
          <a:xfrm>
            <a:off x="3016155" y="310880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8811AF-3506-4590-90A8-47667682C37C}"/>
              </a:ext>
            </a:extLst>
          </p:cNvPr>
          <p:cNvSpPr/>
          <p:nvPr/>
        </p:nvSpPr>
        <p:spPr>
          <a:xfrm>
            <a:off x="4159155" y="312586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13772-6C84-4569-8EA6-2FD7837F2B55}"/>
              </a:ext>
            </a:extLst>
          </p:cNvPr>
          <p:cNvSpPr/>
          <p:nvPr/>
        </p:nvSpPr>
        <p:spPr>
          <a:xfrm>
            <a:off x="5149755" y="30928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4232D5-44C8-4E01-9B67-78DE663BEE70}"/>
              </a:ext>
            </a:extLst>
          </p:cNvPr>
          <p:cNvSpPr/>
          <p:nvPr/>
        </p:nvSpPr>
        <p:spPr>
          <a:xfrm>
            <a:off x="6445155" y="30480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6FC0FB-F8BF-4249-8CA0-62406C16A803}"/>
              </a:ext>
            </a:extLst>
          </p:cNvPr>
          <p:cNvSpPr/>
          <p:nvPr/>
        </p:nvSpPr>
        <p:spPr>
          <a:xfrm>
            <a:off x="7391400" y="3124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9898A-F5CC-41A7-80DC-6EB28895D61D}"/>
              </a:ext>
            </a:extLst>
          </p:cNvPr>
          <p:cNvSpPr/>
          <p:nvPr/>
        </p:nvSpPr>
        <p:spPr>
          <a:xfrm>
            <a:off x="8350155" y="314178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EA16CE-FABA-46DE-A601-E8B8667D1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023234"/>
              </p:ext>
            </p:extLst>
          </p:nvPr>
        </p:nvGraphicFramePr>
        <p:xfrm>
          <a:off x="4694519" y="12954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91643" imgH="792417" progId="Visio.Drawing.15">
                  <p:embed/>
                </p:oleObj>
              </mc:Choice>
              <mc:Fallback>
                <p:oleObj name="Visio" r:id="rId4" imgW="1291643" imgH="792417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FC49A9B-8A10-4FA5-8D41-A5264037A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519" y="12954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">
            <a:extLst>
              <a:ext uri="{FF2B5EF4-FFF2-40B4-BE49-F238E27FC236}">
                <a16:creationId xmlns:a16="http://schemas.microsoft.com/office/drawing/2014/main" id="{7FB9C93B-39D8-49A4-8DA1-929A5869612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968353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Datapath: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6D04C-ABEF-4917-848E-BE97076DB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3" name="Group 5">
            <a:extLst>
              <a:ext uri="{FF2B5EF4-FFF2-40B4-BE49-F238E27FC236}">
                <a16:creationId xmlns:a16="http://schemas.microsoft.com/office/drawing/2014/main" id="{70C22372-BADD-42C5-8155-500ECE2C20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829116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8D7967F-3AC9-4261-89FC-BD53D9141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94020"/>
              </p:ext>
            </p:extLst>
          </p:nvPr>
        </p:nvGraphicFramePr>
        <p:xfrm>
          <a:off x="4198208" y="1086015"/>
          <a:ext cx="4945792" cy="500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67975" imgH="2602081" progId="Visio.Drawing.15">
                  <p:embed/>
                </p:oleObj>
              </mc:Choice>
              <mc:Fallback>
                <p:oleObj name="Visio" r:id="rId4" imgW="2567975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8208" y="1086015"/>
                        <a:ext cx="4945792" cy="500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43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62438"/>
              </p:ext>
            </p:extLst>
          </p:nvPr>
        </p:nvGraphicFramePr>
        <p:xfrm>
          <a:off x="1825619" y="990600"/>
          <a:ext cx="5176449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924068" imgH="1684099" progId="Visio.Drawing.15">
                  <p:embed/>
                </p:oleObj>
              </mc:Choice>
              <mc:Fallback>
                <p:oleObj name="Visio" r:id="rId3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5619" y="990600"/>
                        <a:ext cx="5176449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9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4D7E8BDC-90F3-46CC-910B-EB2A9315391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1670405"/>
              </p:ext>
            </p:extLst>
          </p:nvPr>
        </p:nvGraphicFramePr>
        <p:xfrm>
          <a:off x="609600" y="1066800"/>
          <a:ext cx="8001000" cy="310896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funct3</a:t>
                      </a:r>
                      <a:endParaRPr kumimoji="0" lang="en-US" sz="1800" b="1" i="0" u="none" strike="noStrike" cap="none" normalizeH="0" baseline="-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 funct7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00, 01, 10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 (set less than)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 (or)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 (and)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6480D30-730E-4B21-9A95-BCAA6B38B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5428"/>
              </p:ext>
            </p:extLst>
          </p:nvPr>
        </p:nvGraphicFramePr>
        <p:xfrm>
          <a:off x="2584208" y="4267200"/>
          <a:ext cx="4197592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56761" imgH="719051" progId="Visio.Drawing.11">
                  <p:embed/>
                </p:oleObj>
              </mc:Choice>
              <mc:Fallback>
                <p:oleObj name="Visio" r:id="rId4" imgW="1556761" imgH="719051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4208" y="4267200"/>
                        <a:ext cx="4197592" cy="193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41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84D5A168-0103-477D-BF25-D68A69AEAA6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07228"/>
              </p:ext>
            </p:extLst>
          </p:nvPr>
        </p:nvGraphicFramePr>
        <p:xfrm>
          <a:off x="152400" y="1026371"/>
          <a:ext cx="8839200" cy="80242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DD346C-00CA-4EB2-B8F6-69D5FFB45BAF}"/>
              </a:ext>
            </a:extLst>
          </p:cNvPr>
          <p:cNvSpPr txBox="1"/>
          <p:nvPr/>
        </p:nvSpPr>
        <p:spPr>
          <a:xfrm>
            <a:off x="3429000" y="596810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x5, x6, x7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BD3E714-6303-4416-B90B-74D73F4B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3223"/>
              </p:ext>
            </p:extLst>
          </p:nvPr>
        </p:nvGraphicFramePr>
        <p:xfrm>
          <a:off x="1143206" y="1954213"/>
          <a:ext cx="7314994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79649" imgH="2949081" progId="Visio.Drawing.15">
                  <p:embed/>
                </p:oleObj>
              </mc:Choice>
              <mc:Fallback>
                <p:oleObj name="Visio" r:id="rId4" imgW="5379649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206" y="1954213"/>
                        <a:ext cx="7314994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51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28872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b="1" dirty="0">
                <a:solidFill>
                  <a:srgbClr val="0070C0"/>
                </a:solidFill>
              </a:rPr>
              <a:t>I-Type ALU instructions</a:t>
            </a:r>
            <a:r>
              <a:rPr lang="en-US" sz="2800" dirty="0"/>
              <a:t>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</a:t>
            </a:r>
            <a:r>
              <a:rPr lang="en-US" sz="2800" dirty="0"/>
              <a:t>, 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R-type </a:t>
            </a:r>
            <a:r>
              <a:rPr lang="en-US" sz="2800" dirty="0"/>
              <a:t>instructions</a:t>
            </a:r>
          </a:p>
          <a:p>
            <a:r>
              <a:rPr lang="en-US" sz="2800" dirty="0"/>
              <a:t>But </a:t>
            </a:r>
            <a:r>
              <a:rPr lang="en-US" sz="2800" b="1" dirty="0"/>
              <a:t>second source </a:t>
            </a:r>
            <a:r>
              <a:rPr lang="en-US" sz="2800" dirty="0"/>
              <a:t>comes from </a:t>
            </a:r>
            <a:r>
              <a:rPr lang="en-US" sz="2800" b="1" dirty="0"/>
              <a:t>immediate</a:t>
            </a:r>
          </a:p>
          <a:p>
            <a:r>
              <a:rPr lang="en-US" sz="2800" dirty="0"/>
              <a:t>Change </a:t>
            </a:r>
            <a:r>
              <a:rPr lang="en-US" sz="2800" b="1" i="1" dirty="0" err="1"/>
              <a:t>ALUSrc</a:t>
            </a:r>
            <a:r>
              <a:rPr lang="en-US" sz="2800" dirty="0"/>
              <a:t> to select the immediate</a:t>
            </a:r>
          </a:p>
          <a:p>
            <a:r>
              <a:rPr lang="en-US" sz="2800" dirty="0"/>
              <a:t>And </a:t>
            </a:r>
            <a:r>
              <a:rPr lang="en-US" sz="2800" b="1" i="1" dirty="0" err="1"/>
              <a:t>ImmSrc</a:t>
            </a:r>
            <a:r>
              <a:rPr lang="en-US" sz="2800" dirty="0"/>
              <a:t> to pick the correct immediate</a:t>
            </a: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912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527635"/>
              </p:ext>
            </p:extLst>
          </p:nvPr>
        </p:nvGraphicFramePr>
        <p:xfrm>
          <a:off x="152400" y="1066800"/>
          <a:ext cx="8839200" cy="297179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6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6998489"/>
              </p:ext>
            </p:extLst>
          </p:nvPr>
        </p:nvGraphicFramePr>
        <p:xfrm>
          <a:off x="152400" y="1066800"/>
          <a:ext cx="8839200" cy="943695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A6448-5A3D-4076-BF98-C2AED5416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65051"/>
              </p:ext>
            </p:extLst>
          </p:nvPr>
        </p:nvGraphicFramePr>
        <p:xfrm>
          <a:off x="978459" y="2108253"/>
          <a:ext cx="7174941" cy="398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459" y="2108253"/>
                        <a:ext cx="7174941" cy="398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EB378-7AC4-499C-8CA6-E30FAF6D3638}"/>
              </a:ext>
            </a:extLst>
          </p:cNvPr>
          <p:cNvSpPr txBox="1"/>
          <p:nvPr/>
        </p:nvSpPr>
        <p:spPr>
          <a:xfrm>
            <a:off x="3429000" y="60314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x5, x6, -33</a:t>
            </a:r>
          </a:p>
        </p:txBody>
      </p:sp>
    </p:spTree>
    <p:extLst>
      <p:ext uri="{BB962C8B-B14F-4D97-AF65-F5344CB8AC3E}">
        <p14:creationId xmlns:p14="http://schemas.microsoft.com/office/powerpoint/2010/main" val="196922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But jump is </a:t>
            </a:r>
            <a:r>
              <a:rPr lang="en-US" sz="2800" b="1" dirty="0"/>
              <a:t>always taken </a:t>
            </a:r>
          </a:p>
          <a:p>
            <a:pPr lvl="1"/>
            <a:r>
              <a:rPr lang="en-US" sz="2400" i="1" dirty="0" err="1"/>
              <a:t>PCSrc</a:t>
            </a:r>
            <a:r>
              <a:rPr lang="en-US" sz="2400" dirty="0"/>
              <a:t> should be 1</a:t>
            </a:r>
          </a:p>
          <a:p>
            <a:r>
              <a:rPr lang="en-US" sz="2800" b="1" dirty="0"/>
              <a:t>Immediate format </a:t>
            </a:r>
            <a:r>
              <a:rPr lang="en-US" sz="2800" dirty="0"/>
              <a:t>is different</a:t>
            </a:r>
          </a:p>
          <a:p>
            <a:pPr lvl="1"/>
            <a:r>
              <a:rPr lang="en-US" sz="2400" dirty="0"/>
              <a:t>Need a new </a:t>
            </a:r>
            <a:r>
              <a:rPr lang="en-US" sz="2400" i="1" dirty="0" err="1"/>
              <a:t>ImmSrc</a:t>
            </a:r>
            <a:r>
              <a:rPr lang="en-US" sz="2400" dirty="0"/>
              <a:t> of 11</a:t>
            </a:r>
          </a:p>
          <a:p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800" dirty="0"/>
              <a:t> must </a:t>
            </a:r>
            <a:r>
              <a:rPr lang="en-US" sz="2800" b="1" dirty="0"/>
              <a:t>compute PC+4 </a:t>
            </a:r>
            <a:r>
              <a:rPr lang="en-US" sz="2800" dirty="0"/>
              <a:t>and </a:t>
            </a:r>
            <a:r>
              <a:rPr lang="en-US" sz="2800" b="1" dirty="0"/>
              <a:t>store in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Take PC+4 from adder through </a:t>
            </a:r>
            <a:r>
              <a:rPr lang="en-US" sz="2400" dirty="0" err="1"/>
              <a:t>ResultMux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340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3D0B75-7EA6-4DC2-8AE0-8BE2CDDC1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06164"/>
              </p:ext>
            </p:extLst>
          </p:nvPr>
        </p:nvGraphicFramePr>
        <p:xfrm>
          <a:off x="1826256" y="990600"/>
          <a:ext cx="5184144" cy="512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29705" imgH="1710824" progId="Visio.Drawing.15">
                  <p:embed/>
                </p:oleObj>
              </mc:Choice>
              <mc:Fallback>
                <p:oleObj name="Visio" r:id="rId3" imgW="1729705" imgH="17108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6256" y="990600"/>
                        <a:ext cx="5184144" cy="512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Multiple implementations </a:t>
            </a:r>
            <a:r>
              <a:rPr lang="en-US" dirty="0"/>
              <a:t>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  <a:r>
              <a:rPr lang="en-US" dirty="0"/>
              <a:t> Each instruction is broken up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i="1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EE1F4D-3432-49B6-9C83-C3ABD5CC5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06677"/>
              </p:ext>
            </p:extLst>
          </p:nvPr>
        </p:nvGraphicFramePr>
        <p:xfrm>
          <a:off x="457200" y="1066800"/>
          <a:ext cx="8305800" cy="240792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0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[31:20]}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[11:7]}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{{19{instr[31]}}, instr[31], instr[7], instr[30:25], instr[11:8], 1’b0}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{{12{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[31]}},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[19:12],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[20],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[30:21], 1’b0}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J-Type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9C2A91-5042-418F-A121-381359E3C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51792"/>
              </p:ext>
            </p:extLst>
          </p:nvPr>
        </p:nvGraphicFramePr>
        <p:xfrm>
          <a:off x="73765" y="3769526"/>
          <a:ext cx="4193436" cy="102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3269" imgH="540327" progId="Visio.Drawing.11">
                  <p:embed/>
                </p:oleObj>
              </mc:Choice>
              <mc:Fallback>
                <p:oleObj name="Visio" r:id="rId3" imgW="2203269" imgH="540327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5" y="3769526"/>
                        <a:ext cx="4193436" cy="1026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C4FD37F-B646-4050-B5F7-D0B94EEE1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76546"/>
              </p:ext>
            </p:extLst>
          </p:nvPr>
        </p:nvGraphicFramePr>
        <p:xfrm>
          <a:off x="73766" y="5065366"/>
          <a:ext cx="4193437" cy="103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3269" imgH="541159" progId="Visio.Drawing.11">
                  <p:embed/>
                </p:oleObj>
              </mc:Choice>
              <mc:Fallback>
                <p:oleObj name="Visio" r:id="rId5" imgW="2203269" imgH="541159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6" y="5065366"/>
                        <a:ext cx="4193437" cy="1030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FB43D5A-5411-4006-A61B-1DC6D8E5D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94590"/>
              </p:ext>
            </p:extLst>
          </p:nvPr>
        </p:nvGraphicFramePr>
        <p:xfrm>
          <a:off x="4581347" y="3741374"/>
          <a:ext cx="4336471" cy="106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03269" imgH="541159" progId="Visio.Drawing.11">
                  <p:embed/>
                </p:oleObj>
              </mc:Choice>
              <mc:Fallback>
                <p:oleObj name="Visio" r:id="rId7" imgW="2203269" imgH="541159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347" y="3741374"/>
                        <a:ext cx="4336471" cy="106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1E813F-7C6B-46C5-A930-F56C8959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71653"/>
              </p:ext>
            </p:extLst>
          </p:nvPr>
        </p:nvGraphicFramePr>
        <p:xfrm>
          <a:off x="4572000" y="5024173"/>
          <a:ext cx="4349554" cy="10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206043" imgH="540863" progId="Visio.Drawing.11">
                  <p:embed/>
                </p:oleObj>
              </mc:Choice>
              <mc:Fallback>
                <p:oleObj name="Visio" r:id="rId9" imgW="2206043" imgH="540863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24173"/>
                        <a:ext cx="4349554" cy="1068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4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8D4768D3-5DD3-4004-A836-353D5CF0DF4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5132817"/>
              </p:ext>
            </p:extLst>
          </p:nvPr>
        </p:nvGraphicFramePr>
        <p:xfrm>
          <a:off x="152401" y="990600"/>
          <a:ext cx="8610599" cy="2133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60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6071BA-8460-4CC2-A31F-A642C7AEE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714355"/>
              </p:ext>
            </p:extLst>
          </p:nvPr>
        </p:nvGraphicFramePr>
        <p:xfrm>
          <a:off x="601705" y="1687152"/>
          <a:ext cx="8175217" cy="455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949081" progId="Visio.Drawing.15">
                  <p:embed/>
                </p:oleObj>
              </mc:Choice>
              <mc:Fallback>
                <p:oleObj name="Visio" r:id="rId4" imgW="5349453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705" y="1687152"/>
                        <a:ext cx="8175217" cy="455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EA2A36A5-B24C-4246-80F2-2685651C64C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809593"/>
              </p:ext>
            </p:extLst>
          </p:nvPr>
        </p:nvGraphicFramePr>
        <p:xfrm>
          <a:off x="152401" y="990600"/>
          <a:ext cx="8610599" cy="609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3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8902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EA61CA-77F7-4061-B4BA-36C0016F259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</a:t>
            </a:r>
            <a:r>
              <a:rPr lang="en-US" sz="2800" dirty="0"/>
              <a:t>= (#instructions)(cycles/instruction)(seconds/cycle)</a:t>
            </a:r>
          </a:p>
          <a:p>
            <a:pPr>
              <a:buFontTx/>
              <a:buNone/>
            </a:pPr>
            <a:r>
              <a:rPr lang="en-US" sz="2800" dirty="0"/>
              <a:t>      = 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62142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B37919-56EE-4F1B-BF15-840AEB106D5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14600" y="5867400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+mj-lt"/>
                <a:cs typeface="Arial" charset="0"/>
              </a:rPr>
              <a:t>T</a:t>
            </a:r>
            <a:r>
              <a:rPr lang="en-US" sz="2800" b="1" i="1" baseline="-25000" dirty="0">
                <a:latin typeface="+mj-lt"/>
                <a:cs typeface="Arial" charset="0"/>
              </a:rPr>
              <a:t>C</a:t>
            </a:r>
            <a:r>
              <a:rPr lang="en-US" sz="2800" b="1" dirty="0">
                <a:latin typeface="+mj-lt"/>
                <a:cs typeface="Arial" charset="0"/>
              </a:rPr>
              <a:t> limited by critical path (</a:t>
            </a:r>
            <a:r>
              <a:rPr lang="en-US" sz="28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28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Times New Roman" pitchFamily="18" charset="0"/>
                <a:cs typeface="Arial" charset="0"/>
              </a:rPr>
              <a:t>  	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4DBBA61-D438-4310-8AB7-9057E7A9E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74356"/>
              </p:ext>
            </p:extLst>
          </p:nvPr>
        </p:nvGraphicFramePr>
        <p:xfrm>
          <a:off x="183925" y="1014548"/>
          <a:ext cx="8731475" cy="485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25" y="1014548"/>
                        <a:ext cx="8731475" cy="485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8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33AFD9E-7E26-41EF-9B80-71EA119FED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1900" dirty="0">
                <a:latin typeface="Times New Roman" pitchFamily="18" charset="0"/>
                <a:cs typeface="Arial" charset="0"/>
              </a:rPr>
              <a:t> =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max[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1900" dirty="0">
                <a:latin typeface="Times New Roman" pitchFamily="18" charset="0"/>
                <a:cs typeface="Arial" charset="0"/>
              </a:rPr>
              <a:t>,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>
                <a:latin typeface="Times New Roman" pitchFamily="18" charset="0"/>
                <a:cs typeface="Arial" charset="0"/>
              </a:rPr>
              <a:t>ext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]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19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+mj-lt"/>
                <a:cs typeface="Arial" charset="0"/>
              </a:rPr>
              <a:t>So,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300" dirty="0">
                <a:latin typeface="Times New Roman" pitchFamily="18" charset="0"/>
                <a:cs typeface="Arial" charset="0"/>
              </a:rPr>
              <a:t> 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i="1" dirty="0">
              <a:latin typeface="Times New Roman" pitchFamily="18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300" i="1" dirty="0">
                <a:latin typeface="Times New Roman" pitchFamily="18" charset="0"/>
                <a:cs typeface="Arial" charset="0"/>
              </a:rPr>
              <a:t>                      </a:t>
            </a:r>
            <a:r>
              <a:rPr lang="en-US" sz="2300" dirty="0">
                <a:latin typeface="Times New Roman" pitchFamily="18" charset="0"/>
                <a:cs typeface="Arial" charset="0"/>
              </a:rPr>
              <a:t>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3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74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81939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ext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+ 2*200 + 100 + 120 + 30 + 60)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750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6B94A-BFB4-44F1-B933-86061768F572}"/>
              </a:ext>
            </a:extLst>
          </p:cNvPr>
          <p:cNvSpPr/>
          <p:nvPr/>
        </p:nvSpPr>
        <p:spPr>
          <a:xfrm>
            <a:off x="2286000" y="5934948"/>
            <a:ext cx="6500446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DBC5EB6-ACCA-44A4-A19A-A84E4CC5CF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      </a:t>
            </a:r>
            <a:r>
              <a:rPr lang="en-US" sz="3200" dirty="0">
                <a:latin typeface="+mj-lt"/>
                <a:cs typeface="Arial" charset="0"/>
              </a:rPr>
              <a:t>= 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)(1)(750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        =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75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92F5D-D0C6-44DD-A8A4-DE0D357AAE13}"/>
              </a:ext>
            </a:extLst>
          </p:cNvPr>
          <p:cNvSpPr/>
          <p:nvPr/>
        </p:nvSpPr>
        <p:spPr>
          <a:xfrm>
            <a:off x="2514600" y="2667000"/>
            <a:ext cx="5943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4359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3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b="1" dirty="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lang="en-US" sz="22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5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7D1E15-B47D-4631-BA20-FA943926D7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 processor </a:t>
            </a:r>
            <a:r>
              <a:rPr lang="en-US" dirty="0"/>
              <a:t>addresses these issues by breaking instruction into </a:t>
            </a:r>
            <a:r>
              <a:rPr lang="en-US" b="1" dirty="0"/>
              <a:t>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cycle time is faster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2003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E3A20F-2FF1-4DC3-BCFA-D1FB5788CCB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B58AA-7795-4C31-9A07-4208DC1E2EB9}"/>
              </a:ext>
            </a:extLst>
          </p:cNvPr>
          <p:cNvSpPr/>
          <p:nvPr/>
        </p:nvSpPr>
        <p:spPr>
          <a:xfrm>
            <a:off x="5919161" y="2971800"/>
            <a:ext cx="3072439" cy="164352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Same design 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first </a:t>
            </a:r>
            <a:r>
              <a:rPr lang="en-US" sz="2800" b="1" dirty="0" err="1">
                <a:solidFill>
                  <a:srgbClr val="0070C0"/>
                </a:solidFill>
              </a:rPr>
              <a:t>datapath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then control</a:t>
            </a:r>
          </a:p>
        </p:txBody>
      </p:sp>
    </p:spTree>
    <p:extLst>
      <p:ext uri="{BB962C8B-B14F-4D97-AF65-F5344CB8AC3E}">
        <p14:creationId xmlns:p14="http://schemas.microsoft.com/office/powerpoint/2010/main" val="2492161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State Elements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AD206F2E-D769-4C49-AB70-53F9DF0311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separate Instruction and Data memories with a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 unified memory </a:t>
            </a:r>
            <a:r>
              <a:rPr lang="en-US" sz="3200" dirty="0">
                <a:latin typeface="+mj-lt"/>
                <a:cs typeface="Arial" charset="0"/>
              </a:rPr>
              <a:t>– more realistic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8F8FEC-D11F-44D1-9301-4EAEEAB4F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896280"/>
              </p:ext>
            </p:extLst>
          </p:nvPr>
        </p:nvGraphicFramePr>
        <p:xfrm>
          <a:off x="394248" y="2819400"/>
          <a:ext cx="8292552" cy="2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51754" imgH="998157" progId="Visio.Drawing.15">
                  <p:embed/>
                </p:oleObj>
              </mc:Choice>
              <mc:Fallback>
                <p:oleObj name="Visio" r:id="rId4" imgW="3451754" imgH="998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248" y="2819400"/>
                        <a:ext cx="8292552" cy="239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81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Multicycle Datapath: Instruction Fetch</a:t>
            </a:r>
            <a:endParaRPr lang="en-US" sz="4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2E31D9-4CB2-40D9-B5FF-00FBC842C9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1: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Fetch instruction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BA7C45-0D7D-40E8-B80F-714B1B6B4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58704"/>
              </p:ext>
            </p:extLst>
          </p:nvPr>
        </p:nvGraphicFramePr>
        <p:xfrm>
          <a:off x="154746" y="2880066"/>
          <a:ext cx="5068332" cy="162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63237" imgH="1112693" progId="Visio.Drawing.15">
                  <p:embed/>
                </p:oleObj>
              </mc:Choice>
              <mc:Fallback>
                <p:oleObj name="Visio" r:id="rId4" imgW="3463237" imgH="11126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46" y="2880066"/>
                        <a:ext cx="5068332" cy="1628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06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 Get Sources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2: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source operand from RF and extend immediate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F68BBE-CB4B-4370-94BE-89E026746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52643"/>
              </p:ext>
            </p:extLst>
          </p:nvPr>
        </p:nvGraphicFramePr>
        <p:xfrm>
          <a:off x="152400" y="2883666"/>
          <a:ext cx="5818948" cy="214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77853" imgH="1466905" progId="Visio.Drawing.15">
                  <p:embed/>
                </p:oleObj>
              </mc:Choice>
              <mc:Fallback>
                <p:oleObj name="Visio" r:id="rId4" imgW="3977853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883666"/>
                        <a:ext cx="5818948" cy="2145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614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3: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Compute the memory address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37E889-0FBF-4B00-BAE7-22BE01E20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48039"/>
              </p:ext>
            </p:extLst>
          </p:nvPr>
        </p:nvGraphicFramePr>
        <p:xfrm>
          <a:off x="130630" y="2862263"/>
          <a:ext cx="8444279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749237" imgH="1466905" progId="Visio.Drawing.15">
                  <p:embed/>
                </p:oleObj>
              </mc:Choice>
              <mc:Fallback>
                <p:oleObj name="Visio" r:id="rId4" imgW="5749237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630" y="2862263"/>
                        <a:ext cx="8444279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892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Memory Read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4: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data from memory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0C1927F-CF63-4D75-B2C0-F22A4C9C5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01347"/>
              </p:ext>
            </p:extLst>
          </p:nvPr>
        </p:nvGraphicFramePr>
        <p:xfrm>
          <a:off x="247650" y="2897719"/>
          <a:ext cx="8439150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08246" imgH="1699370" progId="Visio.Drawing.15">
                  <p:embed/>
                </p:oleObj>
              </mc:Choice>
              <mc:Fallback>
                <p:oleObj name="Visio" r:id="rId4" imgW="6008246" imgH="16993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2897719"/>
                        <a:ext cx="8439150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689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5: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Write data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89B741-1608-40FF-81BE-2E716D579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68690"/>
              </p:ext>
            </p:extLst>
          </p:nvPr>
        </p:nvGraphicFramePr>
        <p:xfrm>
          <a:off x="243791" y="2896614"/>
          <a:ext cx="8560997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0973" imgH="1699370" progId="Visio.Drawing.15">
                  <p:embed/>
                </p:oleObj>
              </mc:Choice>
              <mc:Fallback>
                <p:oleObj name="Visio" r:id="rId4" imgW="6080973" imgH="1699370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364C88-FE16-425D-AFEF-7EC66506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791" y="2896614"/>
                        <a:ext cx="8560997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4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Increment PC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6: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Increment PC: PC = PC+4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381FB7F-554B-4D0A-843C-48295A3D5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94621"/>
              </p:ext>
            </p:extLst>
          </p:nvPr>
        </p:nvGraphicFramePr>
        <p:xfrm>
          <a:off x="169761" y="2175077"/>
          <a:ext cx="8652388" cy="31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26480" imgH="2224961" progId="Visio.Drawing.15">
                  <p:embed/>
                </p:oleObj>
              </mc:Choice>
              <mc:Fallback>
                <p:oleObj name="Visio" r:id="rId4" imgW="6126480" imgH="222496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D85638E-B79A-4579-BB09-4A889B432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61" y="2175077"/>
                        <a:ext cx="8652388" cy="313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348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440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b="1" dirty="0">
                <a:solidFill>
                  <a:srgbClr val="0070C0"/>
                </a:solidFill>
              </a:rPr>
              <a:t>subset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RISC-V instructions: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R-type ALU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or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slt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Memory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Branch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b="1" dirty="0">
                <a:latin typeface="+mj-lt"/>
                <a:cs typeface="Arial" charset="0"/>
              </a:rPr>
              <a:t>rs2</a:t>
            </a:r>
            <a:r>
              <a:rPr lang="en-US" sz="3200" dirty="0">
                <a:latin typeface="+mj-lt"/>
                <a:cs typeface="Arial" charset="0"/>
              </a:rPr>
              <a:t> to memory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9E46CA-E74F-4B3D-B247-0ACFA9FDA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60741"/>
              </p:ext>
            </p:extLst>
          </p:nvPr>
        </p:nvGraphicFramePr>
        <p:xfrm>
          <a:off x="128941" y="2208831"/>
          <a:ext cx="8784101" cy="315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5EDE187-9F73-4E14-B2FF-D41B50F12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941" y="2208831"/>
                        <a:ext cx="8784101" cy="315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91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	BTA = PC + </a:t>
            </a:r>
            <a:r>
              <a:rPr lang="en-US" sz="3200" dirty="0" err="1">
                <a:latin typeface="+mj-lt"/>
              </a:rPr>
              <a:t>imm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A70E5-50CD-47CD-A331-A88048C9CFD8}"/>
              </a:ext>
            </a:extLst>
          </p:cNvPr>
          <p:cNvSpPr/>
          <p:nvPr/>
        </p:nvSpPr>
        <p:spPr>
          <a:xfrm>
            <a:off x="304800" y="5562600"/>
            <a:ext cx="8458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PC is updated in Fetch stage, so need to save </a:t>
            </a:r>
            <a:r>
              <a:rPr lang="en-US" sz="2400" b="1" dirty="0">
                <a:solidFill>
                  <a:srgbClr val="FF0000"/>
                </a:solidFill>
              </a:rPr>
              <a:t>old (current) PC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D0ADD5C-7524-4D53-8AEE-37BB23629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508754"/>
              </p:ext>
            </p:extLst>
          </p:nvPr>
        </p:nvGraphicFramePr>
        <p:xfrm>
          <a:off x="125628" y="2177941"/>
          <a:ext cx="8707394" cy="320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D7257F47-995F-4E69-A728-25ED38B0D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28" y="2177941"/>
                        <a:ext cx="8707394" cy="320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320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92826E-9CDD-494A-8B70-CB029E908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997035"/>
              </p:ext>
            </p:extLst>
          </p:nvPr>
        </p:nvGraphicFramePr>
        <p:xfrm>
          <a:off x="152400" y="966450"/>
          <a:ext cx="8774853" cy="528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50351" imgH="3642234" progId="Visio.Drawing.15">
                  <p:embed/>
                </p:oleObj>
              </mc:Choice>
              <mc:Fallback>
                <p:oleObj name="Visio" r:id="rId3" imgW="6050351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66450"/>
                        <a:ext cx="8774853" cy="528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716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6921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A553CA-3FD6-4355-8394-D8514BA9D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453686"/>
              </p:ext>
            </p:extLst>
          </p:nvPr>
        </p:nvGraphicFramePr>
        <p:xfrm>
          <a:off x="3962400" y="1219200"/>
          <a:ext cx="401189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94351" imgH="2282229" progId="Visio.Drawing.15">
                  <p:embed/>
                </p:oleObj>
              </mc:Choice>
              <mc:Fallback>
                <p:oleObj name="Visio" r:id="rId3" imgW="1794351" imgH="228222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A553CA-3FD6-4355-8394-D8514BA9D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1219200"/>
                        <a:ext cx="4011893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358767-8B2D-4459-8CFB-E72B016A9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160891"/>
          <a:ext cx="3671808" cy="468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38055" imgH="1581016" progId="Visio.Drawing.15">
                  <p:embed/>
                </p:oleObj>
              </mc:Choice>
              <mc:Fallback>
                <p:oleObj name="Visio" r:id="rId5" imgW="1238055" imgH="158101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358767-8B2D-4459-8CFB-E72B016A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1160891"/>
                        <a:ext cx="3671808" cy="468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278066-7417-45F5-BFD2-8B4E9624B4E8}"/>
              </a:ext>
            </a:extLst>
          </p:cNvPr>
          <p:cNvSpPr txBox="1"/>
          <p:nvPr/>
        </p:nvSpPr>
        <p:spPr>
          <a:xfrm>
            <a:off x="9144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C2D66-8CF4-424C-B565-7587ABA1D610}"/>
              </a:ext>
            </a:extLst>
          </p:cNvPr>
          <p:cNvSpPr txBox="1"/>
          <p:nvPr/>
        </p:nvSpPr>
        <p:spPr>
          <a:xfrm>
            <a:off x="49530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5B18A-7C06-41DF-8CD6-3434EF801D8A}"/>
              </a:ext>
            </a:extLst>
          </p:cNvPr>
          <p:cNvGrpSpPr/>
          <p:nvPr/>
        </p:nvGrpSpPr>
        <p:grpSpPr>
          <a:xfrm>
            <a:off x="7418106" y="3886200"/>
            <a:ext cx="1573493" cy="1091863"/>
            <a:chOff x="7418106" y="3886200"/>
            <a:chExt cx="1573493" cy="1091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C93234-09C7-46FA-9A13-F91368F98B3B}"/>
                </a:ext>
              </a:extLst>
            </p:cNvPr>
            <p:cNvSpPr txBox="1"/>
            <p:nvPr/>
          </p:nvSpPr>
          <p:spPr>
            <a:xfrm>
              <a:off x="7418106" y="3962400"/>
              <a:ext cx="1573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D40EF"/>
                  </a:solidFill>
                </a:rPr>
                <a:t>ALU Decoder </a:t>
              </a:r>
              <a:r>
                <a:rPr lang="en-US" sz="2000" b="1" dirty="0"/>
                <a:t>same as single-cycle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B3F98-B820-4AD7-96AD-9D743A2FFEC7}"/>
                </a:ext>
              </a:extLst>
            </p:cNvPr>
            <p:cNvSpPr/>
            <p:nvPr/>
          </p:nvSpPr>
          <p:spPr>
            <a:xfrm>
              <a:off x="7418106" y="3886200"/>
              <a:ext cx="1497294" cy="1091863"/>
            </a:xfrm>
            <a:prstGeom prst="rect">
              <a:avLst/>
            </a:prstGeom>
            <a:noFill/>
            <a:ln>
              <a:solidFill>
                <a:srgbClr val="1D4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Control: Instruction Decoder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80DFC3-B6F5-41CB-A9BE-40192F2F5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71761"/>
              </p:ext>
            </p:extLst>
          </p:nvPr>
        </p:nvGraphicFramePr>
        <p:xfrm>
          <a:off x="1828800" y="1143000"/>
          <a:ext cx="501457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28918" imgH="289699" progId="Visio.Drawing.11">
                  <p:embed/>
                </p:oleObj>
              </mc:Choice>
              <mc:Fallback>
                <p:oleObj name="Visio" r:id="rId3" imgW="1628918" imgH="289699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1143000"/>
                        <a:ext cx="501457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60327-5782-4F13-B843-32212A6F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28634"/>
              </p:ext>
            </p:extLst>
          </p:nvPr>
        </p:nvGraphicFramePr>
        <p:xfrm>
          <a:off x="1981200" y="2590800"/>
          <a:ext cx="5029200" cy="25908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38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6CA2E6-4346-4CB7-A3C8-A0EF4D1C7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991737"/>
              </p:ext>
            </p:extLst>
          </p:nvPr>
        </p:nvGraphicFramePr>
        <p:xfrm>
          <a:off x="381000" y="995278"/>
          <a:ext cx="5408613" cy="510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72714" imgH="1577199" progId="Visio.Drawing.15">
                  <p:embed/>
                </p:oleObj>
              </mc:Choice>
              <mc:Fallback>
                <p:oleObj name="Visio" r:id="rId4" imgW="1672714" imgH="15771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995278"/>
                        <a:ext cx="5408613" cy="5100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8B6A340F-FC7E-4BAB-BFD5-ED778BB6B0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676400"/>
            <a:ext cx="289718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+mj-lt"/>
              </a:rPr>
              <a:t>To declutter FSM: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Write enable signals</a:t>
            </a:r>
            <a:r>
              <a:rPr lang="en-US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RegWrite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MemWrite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IRWrite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PCUpdate</a:t>
            </a:r>
            <a:r>
              <a:rPr lang="en-US" sz="2400" dirty="0">
                <a:latin typeface="+mj-lt"/>
              </a:rPr>
              <a:t>, and Branch) are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400" dirty="0">
                <a:latin typeface="+mj-lt"/>
              </a:rPr>
              <a:t> if not listed in a state.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Other signals are don’t care</a:t>
            </a:r>
            <a:r>
              <a:rPr lang="en-US" sz="2400" dirty="0">
                <a:latin typeface="+mj-lt"/>
              </a:rPr>
              <a:t> if not listed in a state</a:t>
            </a:r>
          </a:p>
        </p:txBody>
      </p:sp>
    </p:spTree>
    <p:extLst>
      <p:ext uri="{BB962C8B-B14F-4D97-AF65-F5344CB8AC3E}">
        <p14:creationId xmlns:p14="http://schemas.microsoft.com/office/powerpoint/2010/main" val="429293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D7AF0B-60C0-4855-A335-1B681AAA1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897848"/>
              </p:ext>
            </p:extLst>
          </p:nvPr>
        </p:nvGraphicFramePr>
        <p:xfrm>
          <a:off x="22860" y="973818"/>
          <a:ext cx="8948650" cy="519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" y="973818"/>
                        <a:ext cx="8948650" cy="5190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CD0C5F-8687-4B52-BC1B-030B4F021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48750"/>
              </p:ext>
            </p:extLst>
          </p:nvPr>
        </p:nvGraphicFramePr>
        <p:xfrm>
          <a:off x="152401" y="989162"/>
          <a:ext cx="1413214" cy="13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1" y="989162"/>
                        <a:ext cx="1413214" cy="1373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331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6FE4BBB-D580-4A83-9781-3210B64BA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18672"/>
              </p:ext>
            </p:extLst>
          </p:nvPr>
        </p:nvGraphicFramePr>
        <p:xfrm>
          <a:off x="-99060" y="883920"/>
          <a:ext cx="909828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31422" imgH="3726227" progId="Visio.Drawing.15">
                  <p:embed/>
                </p:oleObj>
              </mc:Choice>
              <mc:Fallback>
                <p:oleObj name="Visio" r:id="rId3" imgW="6431422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BB22214-A5F9-49CD-AB09-1ACCC2D9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9060" y="883920"/>
                        <a:ext cx="909828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122D015-A45E-4143-9CFE-CB9FB4878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11365"/>
              </p:ext>
            </p:extLst>
          </p:nvPr>
        </p:nvGraphicFramePr>
        <p:xfrm>
          <a:off x="152400" y="990600"/>
          <a:ext cx="277153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863249" imgH="922224" progId="Visio.Drawing.15">
                  <p:embed/>
                </p:oleObj>
              </mc:Choice>
              <mc:Fallback>
                <p:oleObj name="Visio" r:id="rId5" imgW="18632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2771531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39177A-A4C5-4045-87A6-B1C99EBF8639}"/>
              </a:ext>
            </a:extLst>
          </p:cNvPr>
          <p:cNvSpPr txBox="1"/>
          <p:nvPr/>
        </p:nvSpPr>
        <p:spPr>
          <a:xfrm>
            <a:off x="4953000" y="1066800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Recall that </a:t>
            </a:r>
            <a:r>
              <a:rPr lang="en-US" sz="1800" b="1" i="1" dirty="0" err="1">
                <a:solidFill>
                  <a:srgbClr val="0070C0"/>
                </a:solidFill>
                <a:latin typeface="+mj-lt"/>
              </a:rPr>
              <a:t>ImmSrc</a:t>
            </a:r>
            <a:r>
              <a:rPr lang="en-US" sz="1800" dirty="0">
                <a:latin typeface="+mj-lt"/>
              </a:rPr>
              <a:t> is determined by the </a:t>
            </a:r>
            <a:r>
              <a:rPr lang="en-US" sz="1800" b="1" dirty="0">
                <a:latin typeface="+mj-lt"/>
              </a:rPr>
              <a:t>Instruction Decoder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988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8D8D02-351D-4C38-9519-82095D227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660816"/>
              </p:ext>
            </p:extLst>
          </p:nvPr>
        </p:nvGraphicFramePr>
        <p:xfrm>
          <a:off x="152400" y="914400"/>
          <a:ext cx="8763000" cy="527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4911" imgH="3726227" progId="Visio.Drawing.15">
                  <p:embed/>
                </p:oleObj>
              </mc:Choice>
              <mc:Fallback>
                <p:oleObj name="Visio" r:id="rId3" imgW="6274911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1BB9F65-D996-4626-800F-9A6B9B9A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8763000" cy="527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2D52E-9B3F-4804-A191-025082DCF29F}"/>
              </a:ext>
            </a:extLst>
          </p:cNvPr>
          <p:cNvSpPr/>
          <p:nvPr/>
        </p:nvSpPr>
        <p:spPr>
          <a:xfrm>
            <a:off x="381000" y="838200"/>
            <a:ext cx="2514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DC6BCC-E037-49BF-BB75-B9CF7A3D5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99822"/>
              </p:ext>
            </p:extLst>
          </p:nvPr>
        </p:nvGraphicFramePr>
        <p:xfrm>
          <a:off x="152400" y="762000"/>
          <a:ext cx="258546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1950924" progId="Visio.Drawing.15">
                  <p:embed/>
                </p:oleObj>
              </mc:Choice>
              <mc:Fallback>
                <p:oleObj name="Visio" r:id="rId5" imgW="2206043" imgH="19509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762000"/>
                        <a:ext cx="258546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49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32 registers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PC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5AA769-ECAA-4FC3-B8DA-561EB6F29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01695"/>
              </p:ext>
            </p:extLst>
          </p:nvPr>
        </p:nvGraphicFramePr>
        <p:xfrm>
          <a:off x="2209800" y="715685"/>
          <a:ext cx="4572000" cy="561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2865089" progId="Visio.Drawing.15">
                  <p:embed/>
                </p:oleObj>
              </mc:Choice>
              <mc:Fallback>
                <p:oleObj name="Visio" r:id="rId3" imgW="2335335" imgH="28650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715685"/>
                        <a:ext cx="4572000" cy="561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50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50A414F-D342-4C47-9A02-CE4AF0AB0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53486"/>
              </p:ext>
            </p:extLst>
          </p:nvPr>
        </p:nvGraphicFramePr>
        <p:xfrm>
          <a:off x="457200" y="1143000"/>
          <a:ext cx="8613979" cy="494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642234" progId="Visio.Drawing.15">
                  <p:embed/>
                </p:oleObj>
              </mc:Choice>
              <mc:Fallback>
                <p:oleObj name="Visio" r:id="rId3" imgW="6343809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43000"/>
                        <a:ext cx="8613979" cy="494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BB4D71-344F-4D36-8DA0-8A007ACA6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11735"/>
              </p:ext>
            </p:extLst>
          </p:nvPr>
        </p:nvGraphicFramePr>
        <p:xfrm>
          <a:off x="276225" y="990600"/>
          <a:ext cx="1447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225" y="990600"/>
                        <a:ext cx="1447800" cy="144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36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2075D8-C4CD-490F-8926-62316149E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69347"/>
              </p:ext>
            </p:extLst>
          </p:nvPr>
        </p:nvGraphicFramePr>
        <p:xfrm>
          <a:off x="2743200" y="819601"/>
          <a:ext cx="3376613" cy="54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3779677" progId="Visio.Drawing.15">
                  <p:embed/>
                </p:oleObj>
              </mc:Choice>
              <mc:Fallback>
                <p:oleObj name="Visio" r:id="rId3" imgW="2335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819601"/>
                        <a:ext cx="3376613" cy="54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33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25AC7D-A084-4F58-AEA0-6E6449E15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367917"/>
              </p:ext>
            </p:extLst>
          </p:nvPr>
        </p:nvGraphicFramePr>
        <p:xfrm>
          <a:off x="252812" y="1066800"/>
          <a:ext cx="8639964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56197" imgH="3642234" progId="Visio.Drawing.15">
                  <p:embed/>
                </p:oleObj>
              </mc:Choice>
              <mc:Fallback>
                <p:oleObj name="Visio" r:id="rId3" imgW="6256197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812" y="1066800"/>
                        <a:ext cx="8639964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0F32A5-C71E-4EEF-BED6-6AF3EE06A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22821"/>
              </p:ext>
            </p:extLst>
          </p:nvPr>
        </p:nvGraphicFramePr>
        <p:xfrm>
          <a:off x="152400" y="914400"/>
          <a:ext cx="14287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428750" cy="1428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783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FB41EE-5BE1-428F-8CD3-CC05FAA01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49400"/>
              </p:ext>
            </p:extLst>
          </p:nvPr>
        </p:nvGraphicFramePr>
        <p:xfrm>
          <a:off x="3434719" y="884872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49741" imgH="3779677" progId="Visio.Drawing.15">
                  <p:embed/>
                </p:oleObj>
              </mc:Choice>
              <mc:Fallback>
                <p:oleObj name="Visio" r:id="rId4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4719" y="884872"/>
                        <a:ext cx="3499481" cy="540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DED98C-8E0F-46F9-9AF9-087868ED0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39172"/>
              </p:ext>
            </p:extLst>
          </p:nvPr>
        </p:nvGraphicFramePr>
        <p:xfrm>
          <a:off x="3433449" y="889000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49741" imgH="3779677" progId="Visio.Drawing.15">
                  <p:embed/>
                </p:oleObj>
              </mc:Choice>
              <mc:Fallback>
                <p:oleObj name="Visio" r:id="rId6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3449" y="889000"/>
                        <a:ext cx="3499481" cy="540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D85EFE3B-3118-433E-8BBC-A53F11F30F8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2362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Calculate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PC+4</a:t>
            </a:r>
            <a:r>
              <a:rPr lang="en-US" sz="2400" dirty="0">
                <a:latin typeface="+mj-lt"/>
              </a:rPr>
              <a:t> during Fetch stage (ALU isn’t being used)</a:t>
            </a:r>
          </a:p>
        </p:txBody>
      </p:sp>
    </p:spTree>
    <p:extLst>
      <p:ext uri="{BB962C8B-B14F-4D97-AF65-F5344CB8AC3E}">
        <p14:creationId xmlns:p14="http://schemas.microsoft.com/office/powerpoint/2010/main" val="13522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4BDA7-54FA-44E4-BB6C-76B9F8A68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14400"/>
            <a:ext cx="8853330" cy="5252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(PC+4)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9AD394-ACDE-485C-A4F3-153970290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70385"/>
              </p:ext>
            </p:extLst>
          </p:nvPr>
        </p:nvGraphicFramePr>
        <p:xfrm>
          <a:off x="57785" y="848360"/>
          <a:ext cx="163656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" y="848360"/>
                        <a:ext cx="1636565" cy="159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C2D5FA6E-BA9C-44B9-9FB0-780C400F5DB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15000" y="995680"/>
            <a:ext cx="28956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Fetch</a:t>
            </a:r>
            <a:r>
              <a:rPr lang="en-US" sz="2400" dirty="0">
                <a:latin typeface="+mj-lt"/>
              </a:rPr>
              <a:t> Instruction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Increment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037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49847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8106C5-DE11-4109-A234-1A3FCAD89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4651"/>
              </p:ext>
            </p:extLst>
          </p:nvPr>
        </p:nvGraphicFramePr>
        <p:xfrm>
          <a:off x="2590800" y="774804"/>
          <a:ext cx="3596530" cy="554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49741" imgH="3779677" progId="Visio.Drawing.15">
                  <p:embed/>
                </p:oleObj>
              </mc:Choice>
              <mc:Fallback>
                <p:oleObj name="Visio" r:id="rId3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774804"/>
                        <a:ext cx="3596530" cy="554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912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40B89E-0D37-47F2-AB82-4EE754171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738776"/>
              </p:ext>
            </p:extLst>
          </p:nvPr>
        </p:nvGraphicFramePr>
        <p:xfrm>
          <a:off x="76200" y="824615"/>
          <a:ext cx="8915400" cy="516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726227" progId="Visio.Drawing.15">
                  <p:embed/>
                </p:oleObj>
              </mc:Choice>
              <mc:Fallback>
                <p:oleObj name="Visio" r:id="rId3" imgW="6343809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824615"/>
                        <a:ext cx="8915400" cy="5164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761679-4A74-488F-925D-EA158AAEC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549079"/>
              </p:ext>
            </p:extLst>
          </p:nvPr>
        </p:nvGraphicFramePr>
        <p:xfrm>
          <a:off x="106680" y="9906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" y="9906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450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8CB952C-C25B-4E29-A9E4-193CECC2D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86667"/>
              </p:ext>
            </p:extLst>
          </p:nvPr>
        </p:nvGraphicFramePr>
        <p:xfrm>
          <a:off x="2603857" y="740209"/>
          <a:ext cx="4125556" cy="558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857" y="740209"/>
                        <a:ext cx="4125556" cy="558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8F7287-A463-4E4D-87C6-12A956272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509440"/>
              </p:ext>
            </p:extLst>
          </p:nvPr>
        </p:nvGraphicFramePr>
        <p:xfrm>
          <a:off x="228600" y="1752600"/>
          <a:ext cx="849240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531711" imgH="887864" progId="Visio.Drawing.15">
                  <p:embed/>
                </p:oleObj>
              </mc:Choice>
              <mc:Fallback>
                <p:oleObj name="Visio" r:id="rId3" imgW="3531711" imgH="8878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8492409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097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E505F8-6D38-4BDF-A1C1-CE467D54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63801"/>
              </p:ext>
            </p:extLst>
          </p:nvPr>
        </p:nvGraphicFramePr>
        <p:xfrm>
          <a:off x="148082" y="1066800"/>
          <a:ext cx="8919718" cy="517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082" y="1066800"/>
                        <a:ext cx="8919718" cy="517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Main FSM: R-Type Execute Datapath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6C8B02-8B4A-48A6-B8A4-7607EECA7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81204"/>
              </p:ext>
            </p:extLst>
          </p:nvPr>
        </p:nvGraphicFramePr>
        <p:xfrm>
          <a:off x="223718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18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713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472D14-A3D5-4FA7-836B-3B710B76E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729170"/>
              </p:ext>
            </p:extLst>
          </p:nvPr>
        </p:nvGraphicFramePr>
        <p:xfrm>
          <a:off x="2590800" y="823709"/>
          <a:ext cx="4007574" cy="54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823709"/>
                        <a:ext cx="4007574" cy="54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809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6BD3D8-1817-419D-B763-FCE2CDFEA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27154"/>
              </p:ext>
            </p:extLst>
          </p:nvPr>
        </p:nvGraphicFramePr>
        <p:xfrm>
          <a:off x="176450" y="1143000"/>
          <a:ext cx="8719460" cy="509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29403" imgH="3642234" progId="Visio.Drawing.15">
                  <p:embed/>
                </p:oleObj>
              </mc:Choice>
              <mc:Fallback>
                <p:oleObj name="Visio" r:id="rId3" imgW="6229403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450" y="1143000"/>
                        <a:ext cx="8719460" cy="509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843750-3D8F-427D-9858-7037D099C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47386"/>
              </p:ext>
            </p:extLst>
          </p:nvPr>
        </p:nvGraphicFramePr>
        <p:xfrm>
          <a:off x="225662" y="987662"/>
          <a:ext cx="1298338" cy="129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662" y="987662"/>
                        <a:ext cx="1298338" cy="129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2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F2FD2-0301-42C5-B91E-27BED1C6662C}"/>
              </a:ext>
            </a:extLst>
          </p:cNvPr>
          <p:cNvSpPr/>
          <p:nvPr/>
        </p:nvSpPr>
        <p:spPr>
          <a:xfrm>
            <a:off x="685800" y="998964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Need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Branch Target Address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rs1 </a:t>
            </a:r>
            <a:r>
              <a:rPr lang="en-US" sz="2800" dirty="0"/>
              <a:t>- </a:t>
            </a:r>
            <a:r>
              <a:rPr lang="en-US" sz="2800" b="1" dirty="0"/>
              <a:t>rs2</a:t>
            </a:r>
            <a:r>
              <a:rPr lang="en-US" sz="2800" dirty="0"/>
              <a:t> (to see if equal)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ALU</a:t>
            </a:r>
            <a:r>
              <a:rPr lang="en-US" sz="2800" dirty="0"/>
              <a:t> isn’t being used in Decode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it to calculate Target Address (PC + </a:t>
            </a:r>
            <a:r>
              <a:rPr lang="en-US" sz="2800" dirty="0" err="1"/>
              <a:t>imm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321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5D8F17-070B-4B8C-9010-BAF6B2FA4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35639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D31F16-C110-42FE-B27B-9DF457FD4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98835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621335" imgH="3779677" progId="Visio.Drawing.15">
                  <p:embed/>
                </p:oleObj>
              </mc:Choice>
              <mc:Fallback>
                <p:oleObj name="Visio" r:id="rId6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1CD2B5C7-2FA6-4B84-9026-830CFBE1740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43400" y="274320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7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(Target Address)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FF8B63-6E78-44BC-AC56-69248F22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04676"/>
              </p:ext>
            </p:extLst>
          </p:nvPr>
        </p:nvGraphicFramePr>
        <p:xfrm>
          <a:off x="120179" y="1067660"/>
          <a:ext cx="8866429" cy="518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86394" imgH="3726227" progId="Visio.Drawing.15">
                  <p:embed/>
                </p:oleObj>
              </mc:Choice>
              <mc:Fallback>
                <p:oleObj name="Visio" r:id="rId4" imgW="6286394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179" y="1067660"/>
                        <a:ext cx="8866429" cy="518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4D248-660E-4156-9C45-A75987C6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43275"/>
              </p:ext>
            </p:extLst>
          </p:nvPr>
        </p:nvGraphicFramePr>
        <p:xfrm>
          <a:off x="157392" y="914400"/>
          <a:ext cx="1294540" cy="129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392" y="914400"/>
                        <a:ext cx="1294540" cy="129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4D498761-0D70-4368-AB14-128E8BB843C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CFF15A0-EAC0-4302-A73D-3B8B8F5E4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314348"/>
              </p:ext>
            </p:extLst>
          </p:nvPr>
        </p:nvGraphicFramePr>
        <p:xfrm>
          <a:off x="1371600" y="811147"/>
          <a:ext cx="6647563" cy="543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811147"/>
                        <a:ext cx="6647563" cy="5437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897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AE994-9E8B-43C9-B716-C25681B23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44277"/>
              </p:ext>
            </p:extLst>
          </p:nvPr>
        </p:nvGraphicFramePr>
        <p:xfrm>
          <a:off x="152400" y="1066800"/>
          <a:ext cx="8839200" cy="52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29403" imgH="3726227" progId="Visio.Drawing.15">
                  <p:embed/>
                </p:oleObj>
              </mc:Choice>
              <mc:Fallback>
                <p:oleObj name="Visio" r:id="rId4" imgW="6229403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066800"/>
                        <a:ext cx="8839200" cy="52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865094-9274-4618-838A-055AD578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75764"/>
              </p:ext>
            </p:extLst>
          </p:nvPr>
        </p:nvGraphicFramePr>
        <p:xfrm>
          <a:off x="152400" y="906848"/>
          <a:ext cx="1302952" cy="130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06848"/>
                        <a:ext cx="1302952" cy="13029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68904E4-B70D-480D-BEB3-B4771F130F0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672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Compare registers </a:t>
            </a:r>
            <a:r>
              <a:rPr lang="en-US" sz="2400" b="1" dirty="0">
                <a:latin typeface="+mj-lt"/>
              </a:rPr>
              <a:t>and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Send Target PC (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282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RISC-V Multicycle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2854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I-Type ALU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BC4EBC-295E-4A15-8EA1-550172BB5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05873"/>
              </p:ext>
            </p:extLst>
          </p:nvPr>
        </p:nvGraphicFramePr>
        <p:xfrm>
          <a:off x="1143000" y="873473"/>
          <a:ext cx="6571363" cy="537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873473"/>
                        <a:ext cx="6571363" cy="537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Main FSM: I-Type ALU Exec. Datapath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CE0C08-8A9D-4853-AF39-C6F16D47D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52455"/>
              </p:ext>
            </p:extLst>
          </p:nvPr>
        </p:nvGraphicFramePr>
        <p:xfrm>
          <a:off x="152400" y="1025627"/>
          <a:ext cx="8859329" cy="513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025627"/>
                        <a:ext cx="8859329" cy="513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960AD3-4490-48CA-92BA-9BCBB1C1C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86940"/>
              </p:ext>
            </p:extLst>
          </p:nvPr>
        </p:nvGraphicFramePr>
        <p:xfrm>
          <a:off x="152400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25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19734"/>
              </p:ext>
            </p:extLst>
          </p:nvPr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356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9C003-BDBB-4E01-B58E-D9F89C664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48787"/>
              </p:ext>
            </p:extLst>
          </p:nvPr>
        </p:nvGraphicFramePr>
        <p:xfrm>
          <a:off x="304801" y="1143000"/>
          <a:ext cx="8468002" cy="506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41791" imgH="3726227" progId="Visio.Drawing.15">
                  <p:embed/>
                </p:oleObj>
              </mc:Choice>
              <mc:Fallback>
                <p:oleObj name="Visio" r:id="rId4" imgW="6141791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1" y="1143000"/>
                        <a:ext cx="8468002" cy="506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0635683-41DB-4643-82E0-79848346B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80651"/>
              </p:ext>
            </p:extLst>
          </p:nvPr>
        </p:nvGraphicFramePr>
        <p:xfrm>
          <a:off x="152400" y="962048"/>
          <a:ext cx="1247752" cy="124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62048"/>
                        <a:ext cx="1247752" cy="12477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425C5095-F297-4195-9275-ECD8C9E25F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914400"/>
            <a:ext cx="5029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Calculate PC + 4 </a:t>
            </a:r>
            <a:r>
              <a:rPr lang="en-US" sz="2200" b="1" dirty="0">
                <a:latin typeface="+mj-lt"/>
              </a:rPr>
              <a:t>and</a:t>
            </a:r>
            <a:endParaRPr lang="en-US" sz="2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Send Target Address (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2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198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DDF433A-3818-438E-B3A2-B6260A92C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99AA58-CE4B-4B02-980B-9046C5C6E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19013"/>
              </p:ext>
            </p:extLst>
          </p:nvPr>
        </p:nvGraphicFramePr>
        <p:xfrm>
          <a:off x="1336475" y="806825"/>
          <a:ext cx="6744006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621335" imgH="3779677" progId="Visio.Drawing.15">
                  <p:embed/>
                </p:oleObj>
              </mc:Choice>
              <mc:Fallback>
                <p:oleObj name="Visio" r:id="rId5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475" y="806825"/>
                        <a:ext cx="6744006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9064D-D757-42AD-9A78-20F2E030A102}"/>
              </a:ext>
            </a:extLst>
          </p:cNvPr>
          <p:cNvSpPr txBox="1"/>
          <p:nvPr/>
        </p:nvSpPr>
        <p:spPr>
          <a:xfrm>
            <a:off x="349250" y="1219200"/>
            <a:ext cx="1555750" cy="8402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PC + 4 </a:t>
            </a:r>
            <a:r>
              <a:rPr lang="en-US" sz="1800" dirty="0">
                <a:latin typeface="+mj-lt"/>
              </a:rPr>
              <a:t>is written to </a:t>
            </a:r>
            <a:r>
              <a:rPr lang="en-US" sz="1800" b="1" dirty="0" err="1">
                <a:latin typeface="+mj-lt"/>
              </a:rPr>
              <a:t>rd</a:t>
            </a:r>
            <a:r>
              <a:rPr lang="en-US" sz="1800" dirty="0">
                <a:latin typeface="+mj-lt"/>
              </a:rPr>
              <a:t> in </a:t>
            </a:r>
            <a:r>
              <a:rPr lang="en-US" sz="1800" b="1" dirty="0">
                <a:solidFill>
                  <a:srgbClr val="0000FF"/>
                </a:solidFill>
                <a:latin typeface="+mj-lt"/>
              </a:rPr>
              <a:t>S7: ALUWB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Multicycle Processor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F0024C-857E-4978-A8BC-7339454E7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213579"/>
              </p:ext>
            </p:extLst>
          </p:nvPr>
        </p:nvGraphicFramePr>
        <p:xfrm>
          <a:off x="2773120" y="1175981"/>
          <a:ext cx="6294680" cy="51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120" y="1175981"/>
                        <a:ext cx="6294680" cy="5148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43FAE6-3F76-4F97-8172-EFCF25D34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80257"/>
              </p:ext>
            </p:extLst>
          </p:nvPr>
        </p:nvGraphicFramePr>
        <p:xfrm>
          <a:off x="76200" y="914400"/>
          <a:ext cx="303642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46129" imgH="1180990" progId="Visio.Drawing.15">
                  <p:embed/>
                </p:oleObj>
              </mc:Choice>
              <mc:Fallback>
                <p:oleObj name="Visio" r:id="rId5" imgW="2046129" imgH="11809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914400"/>
                        <a:ext cx="303642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7909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31854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3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beq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4 cycles: R-type, </a:t>
            </a:r>
            <a:r>
              <a:rPr lang="en-US" sz="2400" dirty="0" err="1">
                <a:latin typeface="Courier" pitchFamily="49" charset="0"/>
                <a:cs typeface="Arial" charset="0"/>
              </a:rPr>
              <a:t>addi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cs typeface="Arial" charset="0"/>
              </a:rPr>
              <a:t> 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jal</a:t>
            </a:r>
            <a:endParaRPr lang="en-US" sz="2400" dirty="0"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>
                <a:latin typeface="+mj-lt"/>
                <a:cs typeface="Arial" charset="0"/>
              </a:rPr>
              <a:t>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52%</a:t>
            </a:r>
            <a:r>
              <a:rPr lang="en-US" sz="2400" dirty="0">
                <a:latin typeface="+mj-lt"/>
                <a:cs typeface="Arial" charset="0"/>
              </a:rPr>
              <a:t> 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Average CPI </a:t>
            </a:r>
            <a:r>
              <a:rPr lang="en-US" sz="2400" b="1" dirty="0">
                <a:latin typeface="+mj-lt"/>
                <a:cs typeface="Arial" charset="0"/>
              </a:rPr>
              <a:t>=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0.13</a:t>
            </a:r>
            <a:r>
              <a:rPr lang="en-US" sz="2400" dirty="0">
                <a:latin typeface="+mj-lt"/>
                <a:cs typeface="Arial" charset="0"/>
              </a:rPr>
              <a:t>)(3) + 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0.52 + 0.10</a:t>
            </a:r>
            <a:r>
              <a:rPr lang="en-US" sz="2400" dirty="0">
                <a:latin typeface="+mj-lt"/>
                <a:cs typeface="Arial" charset="0"/>
              </a:rPr>
              <a:t>)(4) + (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0.25</a:t>
            </a:r>
            <a:r>
              <a:rPr lang="en-US" sz="2400" dirty="0">
                <a:latin typeface="+mj-lt"/>
                <a:cs typeface="Arial" charset="0"/>
              </a:rPr>
              <a:t>)(5) </a:t>
            </a:r>
            <a:r>
              <a:rPr lang="en-US" sz="2400" b="1" dirty="0">
                <a:latin typeface="+mj-lt"/>
                <a:cs typeface="Arial" charset="0"/>
              </a:rPr>
              <a:t>= 4.12</a:t>
            </a:r>
          </a:p>
        </p:txBody>
      </p:sp>
    </p:spTree>
    <p:extLst>
      <p:ext uri="{BB962C8B-B14F-4D97-AF65-F5344CB8AC3E}">
        <p14:creationId xmlns:p14="http://schemas.microsoft.com/office/powerpoint/2010/main" val="11076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Critical 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ED3292-7B94-4680-B023-9A76D88DA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9028"/>
              </p:ext>
            </p:extLst>
          </p:nvPr>
        </p:nvGraphicFramePr>
        <p:xfrm>
          <a:off x="381001" y="948972"/>
          <a:ext cx="8305800" cy="500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4375" imgH="3665141" progId="Visio.Drawing.15">
                  <p:embed/>
                </p:oleObj>
              </mc:Choice>
              <mc:Fallback>
                <p:oleObj name="Visio" r:id="rId4" imgW="6084375" imgH="366514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948972"/>
                        <a:ext cx="8305800" cy="5003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C765122-35B4-4AFC-BC08-2EB3D94D2C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05400" y="838200"/>
            <a:ext cx="30480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latin typeface="+mj-lt"/>
              </a:rPr>
              <a:t>Potential Critical Paths: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Calculate PC + 4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or</a:t>
            </a:r>
            <a:endParaRPr lang="en-US" sz="22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Read Memory</a:t>
            </a:r>
          </a:p>
        </p:txBody>
      </p:sp>
    </p:spTree>
    <p:extLst>
      <p:ext uri="{BB962C8B-B14F-4D97-AF65-F5344CB8AC3E}">
        <p14:creationId xmlns:p14="http://schemas.microsoft.com/office/powerpoint/2010/main" val="2107289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cs typeface="Arial" charset="0"/>
              </a:rPr>
              <a:t>Multicycle critical path: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   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938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35763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+ 25 + 2*30 + 200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375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285999" y="5952252"/>
            <a:ext cx="6144431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2AAD32E29ADA364EB869E66C158BD4B8" ma:contentTypeVersion="4" ma:contentTypeDescription="Yeni belge oluşturun." ma:contentTypeScope="" ma:versionID="0399b85fc66a895885b2ca7a6017b85e">
  <xsd:schema xmlns:xsd="http://www.w3.org/2001/XMLSchema" xmlns:xs="http://www.w3.org/2001/XMLSchema" xmlns:p="http://schemas.microsoft.com/office/2006/metadata/properties" xmlns:ns2="452ffae8-01d1-437b-bb8f-010ac3ae5cc7" targetNamespace="http://schemas.microsoft.com/office/2006/metadata/properties" ma:root="true" ma:fieldsID="046a53b7377480cc06aba8c626d755a5" ns2:_="">
    <xsd:import namespace="452ffae8-01d1-437b-bb8f-010ac3ae5c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ffae8-01d1-437b-bb8f-010ac3ae5c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352679-7865-479D-9416-A827CE70D4C9}"/>
</file>

<file path=customXml/itemProps2.xml><?xml version="1.0" encoding="utf-8"?>
<ds:datastoreItem xmlns:ds="http://schemas.openxmlformats.org/officeDocument/2006/customXml" ds:itemID="{AC3A90E9-9CCC-43C3-9DAF-31549A67E64D}"/>
</file>

<file path=docProps/app.xml><?xml version="1.0" encoding="utf-8"?>
<Properties xmlns="http://schemas.openxmlformats.org/officeDocument/2006/extended-properties" xmlns:vt="http://schemas.openxmlformats.org/officeDocument/2006/docPropsVTypes">
  <TotalTime>47804</TotalTime>
  <Words>4906</Words>
  <Application>Microsoft Office PowerPoint</Application>
  <PresentationFormat>On-screen Show (4:3)</PresentationFormat>
  <Paragraphs>1392</Paragraphs>
  <Slides>161</Slides>
  <Notes>161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9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Ch7</dc:title>
  <dc:creator>sharris</dc:creator>
  <cp:lastModifiedBy>Sarah Harris</cp:lastModifiedBy>
  <cp:revision>883</cp:revision>
  <cp:lastPrinted>2020-10-15T19:55:21Z</cp:lastPrinted>
  <dcterms:created xsi:type="dcterms:W3CDTF">2012-08-07T04:56:47Z</dcterms:created>
  <dcterms:modified xsi:type="dcterms:W3CDTF">2023-07-29T03:41:58Z</dcterms:modified>
</cp:coreProperties>
</file>